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257" r:id="rId6"/>
    <p:sldId id="258" r:id="rId7"/>
    <p:sldId id="259" r:id="rId8"/>
    <p:sldId id="268" r:id="rId9"/>
    <p:sldId id="262" r:id="rId10"/>
    <p:sldId id="267" r:id="rId11"/>
    <p:sldId id="261" r:id="rId12"/>
    <p:sldId id="264" r:id="rId13"/>
    <p:sldId id="263" r:id="rId14"/>
    <p:sldId id="265" r:id="rId15"/>
    <p:sldId id="266"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FE933-0C16-4819-99C7-31B9F09B0386}"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F896C-6828-4129-925D-D8BF02A20649}" type="slidenum">
              <a:rPr lang="en-US" smtClean="0"/>
              <a:t>‹#›</a:t>
            </a:fld>
            <a:endParaRPr lang="en-US"/>
          </a:p>
        </p:txBody>
      </p:sp>
    </p:spTree>
    <p:extLst>
      <p:ext uri="{BB962C8B-B14F-4D97-AF65-F5344CB8AC3E}">
        <p14:creationId xmlns:p14="http://schemas.microsoft.com/office/powerpoint/2010/main" val="4238327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F896C-6828-4129-925D-D8BF02A20649}" type="slidenum">
              <a:rPr lang="en-US" smtClean="0"/>
              <a:t>1</a:t>
            </a:fld>
            <a:endParaRPr lang="en-US"/>
          </a:p>
        </p:txBody>
      </p:sp>
    </p:spTree>
    <p:extLst>
      <p:ext uri="{BB962C8B-B14F-4D97-AF65-F5344CB8AC3E}">
        <p14:creationId xmlns:p14="http://schemas.microsoft.com/office/powerpoint/2010/main" val="76945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F896C-6828-4129-925D-D8BF02A20649}" type="slidenum">
              <a:rPr lang="en-US" smtClean="0"/>
              <a:t>2</a:t>
            </a:fld>
            <a:endParaRPr lang="en-US"/>
          </a:p>
        </p:txBody>
      </p:sp>
    </p:spTree>
    <p:extLst>
      <p:ext uri="{BB962C8B-B14F-4D97-AF65-F5344CB8AC3E}">
        <p14:creationId xmlns:p14="http://schemas.microsoft.com/office/powerpoint/2010/main" val="1506888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F896C-6828-4129-925D-D8BF02A20649}" type="slidenum">
              <a:rPr lang="en-US" smtClean="0"/>
              <a:t>6</a:t>
            </a:fld>
            <a:endParaRPr lang="en-US"/>
          </a:p>
        </p:txBody>
      </p:sp>
    </p:spTree>
    <p:extLst>
      <p:ext uri="{BB962C8B-B14F-4D97-AF65-F5344CB8AC3E}">
        <p14:creationId xmlns:p14="http://schemas.microsoft.com/office/powerpoint/2010/main" val="298661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F896C-6828-4129-925D-D8BF02A20649}" type="slidenum">
              <a:rPr lang="en-US" smtClean="0"/>
              <a:t>7</a:t>
            </a:fld>
            <a:endParaRPr lang="en-US"/>
          </a:p>
        </p:txBody>
      </p:sp>
    </p:spTree>
    <p:extLst>
      <p:ext uri="{BB962C8B-B14F-4D97-AF65-F5344CB8AC3E}">
        <p14:creationId xmlns:p14="http://schemas.microsoft.com/office/powerpoint/2010/main" val="167806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4459-7739-4648-A059-8B41FB17A7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882E5E-461E-4E52-AD53-A2FC6F99D0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4FC944-56DE-431B-B5AB-951D5C1992DB}"/>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D9618517-6159-4472-A5BE-D9FF2FC85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24B52-037A-4C9F-8974-C439A4F00EA5}"/>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3692684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FE61-FF9B-4213-A608-1E1DFCCC64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C95CBD-AAFF-4284-ABB9-B93891B3C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6CEC5-F1C0-4238-BC13-CA13A5D51C6C}"/>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9512C123-1CA5-463B-B1FD-6EF71AA84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CF749-66F0-4249-A78E-90C719A544ED}"/>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3298160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25F627-211D-4F70-A74B-8F94CB71D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806E2-4F73-4A0D-91D6-DF0C315CB2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A10EF-19AA-4F91-88BC-747D532625DA}"/>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7D9F5F24-8FDC-4B4B-A119-E650D49A3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30C80-9618-40FC-8B0E-8DBD539B21BB}"/>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119785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E389-F756-49AA-98D0-9C3BB533A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124AC-95FF-49B6-A2FC-3E2053B694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39278-8227-47CC-9F21-BDE2B9888FA6}"/>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28605C9A-E237-49DD-A40D-65B03BAAD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51615-71BD-4886-A2A5-0F1B3FB462CE}"/>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2205257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DF44-5048-4C89-A141-5E56808C5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2D48DF-9210-40E2-8D62-5D47E90A65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1E31C2-845A-400D-B918-A261FDF947F2}"/>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20115BB1-8F5C-48D2-823F-1441EE2F6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60828-BE35-4CDF-B5D3-D9BFCC424B92}"/>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417775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9435A-624D-493F-945D-149727CA19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F4CDD-A714-4494-BE7C-B61CE3433D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3FFE97-E327-458A-B055-3F9F3B255C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5701BE-182D-4796-96E5-7B3EDF1496F7}"/>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6" name="Footer Placeholder 5">
            <a:extLst>
              <a:ext uri="{FF2B5EF4-FFF2-40B4-BE49-F238E27FC236}">
                <a16:creationId xmlns:a16="http://schemas.microsoft.com/office/drawing/2014/main" id="{D8133A54-2E79-404A-928A-92BA5D548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A503A-4D45-49AF-A8C4-101770E4F740}"/>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91845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0D1C-A510-419D-B1D7-D0325C725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74C539-B98D-4DCC-99D6-C9633B3AD2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1EB8B5-87E8-49CA-B6E7-8A5D03D0EC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B201E-F206-406A-B4FA-B893C8FD85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A7998E-693B-4265-A1E3-65DEB7A2A1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B58D5-4DA8-4D73-8D70-E15E70CFB9A2}"/>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8" name="Footer Placeholder 7">
            <a:extLst>
              <a:ext uri="{FF2B5EF4-FFF2-40B4-BE49-F238E27FC236}">
                <a16:creationId xmlns:a16="http://schemas.microsoft.com/office/drawing/2014/main" id="{145086E8-9A76-439E-A558-3D9C1D171A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EC14B8-DF14-4B08-BDD1-5FE73EF26256}"/>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2705866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E28F-D109-4CF0-AD90-E9806DD394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782106-A010-4768-B5BF-49FE7D01A6F3}"/>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4" name="Footer Placeholder 3">
            <a:extLst>
              <a:ext uri="{FF2B5EF4-FFF2-40B4-BE49-F238E27FC236}">
                <a16:creationId xmlns:a16="http://schemas.microsoft.com/office/drawing/2014/main" id="{1A98D7C3-8815-4DF2-AF95-BB21F295E7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16B6A-38B9-494D-B8C6-272A77EFF267}"/>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1458899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6C998F-B585-4DEA-8A2A-6B29F13227B1}"/>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3" name="Footer Placeholder 2">
            <a:extLst>
              <a:ext uri="{FF2B5EF4-FFF2-40B4-BE49-F238E27FC236}">
                <a16:creationId xmlns:a16="http://schemas.microsoft.com/office/drawing/2014/main" id="{CA34FA5C-6C30-4B5E-A21B-CA5B64898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CCFF10-CEC2-4E15-9F2F-C2D447A07666}"/>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595034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FEBD-B019-4FAB-B1B9-61EBF3DA5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3C1B2A-F3E0-4131-BD04-F845FD4885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F335B-17FD-432B-8A9A-618D347D5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7F4DF-A341-447B-B540-CD9EC8371B8E}"/>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6" name="Footer Placeholder 5">
            <a:extLst>
              <a:ext uri="{FF2B5EF4-FFF2-40B4-BE49-F238E27FC236}">
                <a16:creationId xmlns:a16="http://schemas.microsoft.com/office/drawing/2014/main" id="{C0706BC5-1285-46CA-9E8A-94D76B9BD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3B3A7D-CFB3-465F-9419-E87D086C5CEC}"/>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260537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CA20-EA58-4571-84B5-04BB243CE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9F629C-6DF6-49A2-8321-3267893A03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8C6F6C-9771-4954-9F0C-6A4CDFB6B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FCDA33-BA20-4263-BA31-DBC389BBCF68}"/>
              </a:ext>
            </a:extLst>
          </p:cNvPr>
          <p:cNvSpPr>
            <a:spLocks noGrp="1"/>
          </p:cNvSpPr>
          <p:nvPr>
            <p:ph type="dt" sz="half" idx="10"/>
          </p:nvPr>
        </p:nvSpPr>
        <p:spPr/>
        <p:txBody>
          <a:bodyPr/>
          <a:lstStyle/>
          <a:p>
            <a:fld id="{AC7EA427-B061-41E8-BD0C-F2D2314549DC}" type="datetimeFigureOut">
              <a:rPr lang="en-US" smtClean="0"/>
              <a:t>5/13/2022</a:t>
            </a:fld>
            <a:endParaRPr lang="en-US"/>
          </a:p>
        </p:txBody>
      </p:sp>
      <p:sp>
        <p:nvSpPr>
          <p:cNvPr id="6" name="Footer Placeholder 5">
            <a:extLst>
              <a:ext uri="{FF2B5EF4-FFF2-40B4-BE49-F238E27FC236}">
                <a16:creationId xmlns:a16="http://schemas.microsoft.com/office/drawing/2014/main" id="{A81F10EC-6AAA-4F00-A2F9-357EBA1B7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29740-6B27-4103-8F2E-DEEA6B47700E}"/>
              </a:ext>
            </a:extLst>
          </p:cNvPr>
          <p:cNvSpPr>
            <a:spLocks noGrp="1"/>
          </p:cNvSpPr>
          <p:nvPr>
            <p:ph type="sldNum" sz="quarter" idx="12"/>
          </p:nvPr>
        </p:nvSpPr>
        <p:spPr/>
        <p:txBody>
          <a:bodyPr/>
          <a:lstStyle/>
          <a:p>
            <a:fld id="{005FFAF6-8D25-4E37-A823-C13932F0AFF8}" type="slidenum">
              <a:rPr lang="en-US" smtClean="0"/>
              <a:t>‹#›</a:t>
            </a:fld>
            <a:endParaRPr lang="en-US"/>
          </a:p>
        </p:txBody>
      </p:sp>
    </p:spTree>
    <p:extLst>
      <p:ext uri="{BB962C8B-B14F-4D97-AF65-F5344CB8AC3E}">
        <p14:creationId xmlns:p14="http://schemas.microsoft.com/office/powerpoint/2010/main" val="203141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2126C-77F5-43B1-A6D4-DD6C4CD92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14CDF7-635B-4B8D-837E-7B9D646D25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70F8A-0063-4087-8032-8FEC5B001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7EA427-B061-41E8-BD0C-F2D2314549DC}" type="datetimeFigureOut">
              <a:rPr lang="en-US" smtClean="0"/>
              <a:t>5/13/2022</a:t>
            </a:fld>
            <a:endParaRPr lang="en-US"/>
          </a:p>
        </p:txBody>
      </p:sp>
      <p:sp>
        <p:nvSpPr>
          <p:cNvPr id="5" name="Footer Placeholder 4">
            <a:extLst>
              <a:ext uri="{FF2B5EF4-FFF2-40B4-BE49-F238E27FC236}">
                <a16:creationId xmlns:a16="http://schemas.microsoft.com/office/drawing/2014/main" id="{E2F95688-1020-485A-94D9-E88D13424A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39CBCF-2CDE-46D6-81E1-681F2F675F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FFAF6-8D25-4E37-A823-C13932F0AFF8}" type="slidenum">
              <a:rPr lang="en-US" smtClean="0"/>
              <a:t>‹#›</a:t>
            </a:fld>
            <a:endParaRPr lang="en-US"/>
          </a:p>
        </p:txBody>
      </p:sp>
    </p:spTree>
    <p:extLst>
      <p:ext uri="{BB962C8B-B14F-4D97-AF65-F5344CB8AC3E}">
        <p14:creationId xmlns:p14="http://schemas.microsoft.com/office/powerpoint/2010/main" val="374786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5.m4a"/><Relationship Id="rId7" Type="http://schemas.openxmlformats.org/officeDocument/2006/relationships/image" Target="../media/image6.svg"/><Relationship Id="rId12"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notesSlide" Target="../notesSlides/notesSlide3.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6.m4a"/><Relationship Id="rId7" Type="http://schemas.openxmlformats.org/officeDocument/2006/relationships/image" Target="../media/image8.svg"/><Relationship Id="rId12"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notesSlide" Target="../notesSlides/notesSlide4.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audio" Target="../media/media7.m4a"/><Relationship Id="rId7" Type="http://schemas.openxmlformats.org/officeDocument/2006/relationships/image" Target="../media/image9.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78442-2DA7-4E6E-AEE8-00723B6AD7F3}"/>
              </a:ext>
            </a:extLst>
          </p:cNvPr>
          <p:cNvSpPr>
            <a:spLocks noGrp="1"/>
          </p:cNvSpPr>
          <p:nvPr>
            <p:ph type="ctrTitle"/>
          </p:nvPr>
        </p:nvSpPr>
        <p:spPr>
          <a:xfrm>
            <a:off x="890338" y="640080"/>
            <a:ext cx="3734014" cy="3566160"/>
          </a:xfrm>
        </p:spPr>
        <p:txBody>
          <a:bodyPr anchor="b">
            <a:normAutofit/>
          </a:bodyPr>
          <a:lstStyle/>
          <a:p>
            <a:pPr algn="l"/>
            <a:r>
              <a:rPr lang="en-US" sz="5400">
                <a:cs typeface="Calibri Light"/>
              </a:rPr>
              <a:t>Merch Madness</a:t>
            </a:r>
            <a:endParaRPr lang="en-US" sz="5400"/>
          </a:p>
        </p:txBody>
      </p:sp>
      <p:sp>
        <p:nvSpPr>
          <p:cNvPr id="2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electronics&#10;&#10;Description automatically generated">
            <a:extLst>
              <a:ext uri="{FF2B5EF4-FFF2-40B4-BE49-F238E27FC236}">
                <a16:creationId xmlns:a16="http://schemas.microsoft.com/office/drawing/2014/main" id="{683EE66F-077E-70F9-02AB-2B93C8FC27D0}"/>
              </a:ext>
            </a:extLst>
          </p:cNvPr>
          <p:cNvPicPr>
            <a:picLocks noChangeAspect="1"/>
          </p:cNvPicPr>
          <p:nvPr/>
        </p:nvPicPr>
        <p:blipFill rotWithShape="1">
          <a:blip r:embed="rId5"/>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Audio 6">
            <a:hlinkClick r:id="" action="ppaction://media"/>
            <a:extLst>
              <a:ext uri="{FF2B5EF4-FFF2-40B4-BE49-F238E27FC236}">
                <a16:creationId xmlns:a16="http://schemas.microsoft.com/office/drawing/2014/main" id="{9FEB9BA7-27EE-4753-8920-049566BF6D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49991178"/>
      </p:ext>
    </p:extLst>
  </p:cSld>
  <p:clrMapOvr>
    <a:masterClrMapping/>
  </p:clrMapOvr>
  <mc:AlternateContent xmlns:mc="http://schemas.openxmlformats.org/markup-compatibility/2006" xmlns:p14="http://schemas.microsoft.com/office/powerpoint/2010/main">
    <mc:Choice Requires="p14">
      <p:transition spd="slow" p14:dur="2000" advTm="9785"/>
    </mc:Choice>
    <mc:Fallback xmlns="">
      <p:transition spd="slow" advTm="9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Allocating People</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r>
              <a:rPr lang="en-US" sz="2200"/>
              <a:t>Iterate through each person who has not received a product</a:t>
            </a:r>
          </a:p>
        </p:txBody>
      </p:sp>
      <p:sp>
        <p:nvSpPr>
          <p:cNvPr id="6" name="Content Placeholder 2">
            <a:extLst>
              <a:ext uri="{FF2B5EF4-FFF2-40B4-BE49-F238E27FC236}">
                <a16:creationId xmlns:a16="http://schemas.microsoft.com/office/drawing/2014/main" id="{10EA0F50-9772-42BB-80FC-9C01E30BE384}"/>
              </a:ext>
            </a:extLst>
          </p:cNvPr>
          <p:cNvSpPr txBox="1">
            <a:spLocks/>
          </p:cNvSpPr>
          <p:nvPr/>
        </p:nvSpPr>
        <p:spPr>
          <a:xfrm>
            <a:off x="572491" y="2500290"/>
            <a:ext cx="9092207" cy="41191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sz="800" b="0">
                <a:solidFill>
                  <a:srgbClr val="0000FF"/>
                </a:solidFill>
                <a:effectLst/>
                <a:latin typeface="Consolas" panose="020B0609020204030204" pitchFamily="49" charset="0"/>
              </a:rPr>
              <a:t>def</a:t>
            </a: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allocate_person</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starting_time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distance</a:t>
            </a: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 = </a:t>
            </a:r>
            <a:r>
              <a:rPr lang="en-US" sz="800" b="0" err="1">
                <a:solidFill>
                  <a:srgbClr val="795E26"/>
                </a:solidFill>
                <a:effectLst/>
                <a:latin typeface="Consolas" panose="020B0609020204030204" pitchFamily="49" charset="0"/>
              </a:rPr>
              <a:t>heappop</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people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if</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stores_stock</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0</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1</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new_store_dist</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0</a:t>
            </a:r>
            <a:endParaRPr lang="en-US" sz="800" b="0">
              <a:solidFill>
                <a:srgbClr val="000000"/>
              </a:solidFill>
              <a:effectLst/>
              <a:latin typeface="Consolas" panose="020B0609020204030204" pitchFamily="49" charset="0"/>
            </a:endParaRP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while</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1</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next_dist</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next_id</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nearest_stores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a:t>
            </a:r>
            <a:r>
              <a:rPr lang="en-US" sz="800" b="0">
                <a:solidFill>
                  <a:srgbClr val="098658"/>
                </a:solidFill>
                <a:effectLst/>
                <a:latin typeface="Consolas" panose="020B0609020204030204" pitchFamily="49" charset="0"/>
              </a:rPr>
              <a:t>0</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if</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stores_stock</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next_id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0</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008000"/>
                </a:solidFill>
                <a:effectLst/>
                <a:latin typeface="Consolas" panose="020B0609020204030204" pitchFamily="49" charset="0"/>
              </a:rPr>
              <a:t># Throw out nearest store as it has no stock</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_</a:t>
            </a:r>
            <a:r>
              <a:rPr lang="en-US" sz="800" b="0">
                <a:solidFill>
                  <a:srgbClr val="000000"/>
                </a:solidFill>
                <a:effectLst/>
                <a:latin typeface="Consolas" panose="020B0609020204030204" pitchFamily="49" charset="0"/>
              </a:rPr>
              <a:t> = </a:t>
            </a:r>
            <a:r>
              <a:rPr lang="en-US" sz="800" b="0" err="1">
                <a:solidFill>
                  <a:srgbClr val="795E26"/>
                </a:solidFill>
                <a:effectLst/>
                <a:latin typeface="Consolas" panose="020B0609020204030204" pitchFamily="49" charset="0"/>
              </a:rPr>
              <a:t>heappop</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nearest_stores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else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new_store_id</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next_id</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new_store_dist</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next_dist</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heappush</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people</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new_store_dist</a:t>
            </a:r>
            <a:r>
              <a:rPr lang="en-US" sz="800" b="0">
                <a:solidFill>
                  <a:srgbClr val="000000"/>
                </a:solidFill>
                <a:effectLst/>
                <a:latin typeface="Consolas" panose="020B0609020204030204" pitchFamily="49" charset="0"/>
              </a:rPr>
              <a:t> + </a:t>
            </a:r>
            <a:r>
              <a:rPr lang="en-US" sz="800" b="0">
                <a:solidFill>
                  <a:srgbClr val="001080"/>
                </a:solidFill>
                <a:effectLst/>
                <a:latin typeface="Consolas" panose="020B0609020204030204" pitchFamily="49" charset="0"/>
              </a:rPr>
              <a:t>distance</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new_store_id</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else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stores_stock</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stores_stock</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id</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1</a:t>
            </a:r>
            <a:endParaRPr lang="en-US" sz="800" b="0">
              <a:solidFill>
                <a:srgbClr val="000000"/>
              </a:solidFill>
              <a:effectLst/>
              <a:latin typeface="Consolas" panose="020B0609020204030204" pitchFamily="49" charset="0"/>
            </a:endParaRPr>
          </a:p>
          <a:p>
            <a:pPr marL="0" indent="0">
              <a:lnSpc>
                <a:spcPct val="100000"/>
              </a:lnSpc>
              <a:spcBef>
                <a:spcPts val="500"/>
              </a:spcBef>
              <a:buNone/>
            </a:pPr>
            <a:br>
              <a:rPr lang="en-US" sz="800" b="0">
                <a:solidFill>
                  <a:srgbClr val="000000"/>
                </a:solidFill>
                <a:effectLst/>
                <a:latin typeface="Consolas" panose="020B0609020204030204" pitchFamily="49" charset="0"/>
              </a:rPr>
            </a:br>
            <a:r>
              <a:rPr lang="en-US" sz="800" b="0">
                <a:solidFill>
                  <a:srgbClr val="000000"/>
                </a:solidFill>
                <a:effectLst/>
                <a:latin typeface="Consolas" panose="020B0609020204030204" pitchFamily="49" charset="0"/>
              </a:rPr>
              <a:t>    </a:t>
            </a:r>
            <a:r>
              <a:rPr lang="en-US" sz="800" b="0">
                <a:solidFill>
                  <a:srgbClr val="008000"/>
                </a:solidFill>
                <a:effectLst/>
                <a:latin typeface="Consolas" panose="020B0609020204030204" pitchFamily="49" charset="0"/>
              </a:rPr>
              <a:t># Return the amount of time it took to get the closest person to their store</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return</a:t>
            </a: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distance</a:t>
            </a:r>
            <a:r>
              <a:rPr lang="en-US" sz="800" b="0">
                <a:solidFill>
                  <a:srgbClr val="000000"/>
                </a:solidFill>
                <a:effectLst/>
                <a:latin typeface="Consolas" panose="020B0609020204030204" pitchFamily="49" charset="0"/>
              </a:rPr>
              <a:t> - </a:t>
            </a:r>
            <a:r>
              <a:rPr lang="en-US" sz="800" b="0" err="1">
                <a:solidFill>
                  <a:srgbClr val="001080"/>
                </a:solidFill>
                <a:effectLst/>
                <a:latin typeface="Consolas" panose="020B0609020204030204" pitchFamily="49" charset="0"/>
              </a:rPr>
              <a:t>starting_time</a:t>
            </a:r>
            <a:endParaRPr lang="en-US" sz="800" b="0">
              <a:solidFill>
                <a:srgbClr val="000000"/>
              </a:solidFill>
              <a:effectLst/>
              <a:latin typeface="Consolas" panose="020B0609020204030204" pitchFamily="49" charset="0"/>
            </a:endParaRPr>
          </a:p>
        </p:txBody>
      </p:sp>
      <p:pic>
        <p:nvPicPr>
          <p:cNvPr id="7" name="Graphic 6" descr="User with solid fill">
            <a:extLst>
              <a:ext uri="{FF2B5EF4-FFF2-40B4-BE49-F238E27FC236}">
                <a16:creationId xmlns:a16="http://schemas.microsoft.com/office/drawing/2014/main" id="{50CBFC62-B8E1-47EA-A1CD-9E58019380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5282" y="5770817"/>
            <a:ext cx="598766" cy="598766"/>
          </a:xfrm>
          <a:prstGeom prst="rect">
            <a:avLst/>
          </a:prstGeom>
        </p:spPr>
      </p:pic>
      <p:pic>
        <p:nvPicPr>
          <p:cNvPr id="8" name="Graphic 7" descr="User with solid fill">
            <a:extLst>
              <a:ext uri="{FF2B5EF4-FFF2-40B4-BE49-F238E27FC236}">
                <a16:creationId xmlns:a16="http://schemas.microsoft.com/office/drawing/2014/main" id="{42D6519A-A5D9-4CFF-93A9-36774DF8B8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2885" y="3726614"/>
            <a:ext cx="598766" cy="598766"/>
          </a:xfrm>
          <a:prstGeom prst="rect">
            <a:avLst/>
          </a:prstGeom>
        </p:spPr>
      </p:pic>
      <p:pic>
        <p:nvPicPr>
          <p:cNvPr id="9" name="Graphic 8" descr="User with solid fill">
            <a:extLst>
              <a:ext uri="{FF2B5EF4-FFF2-40B4-BE49-F238E27FC236}">
                <a16:creationId xmlns:a16="http://schemas.microsoft.com/office/drawing/2014/main" id="{5F8FF2CE-6DAB-45A5-8E4C-888F553B7F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4069" y="4398396"/>
            <a:ext cx="598766" cy="598766"/>
          </a:xfrm>
          <a:prstGeom prst="rect">
            <a:avLst/>
          </a:prstGeom>
        </p:spPr>
      </p:pic>
      <p:pic>
        <p:nvPicPr>
          <p:cNvPr id="10" name="Graphic 9" descr="Store with solid fill">
            <a:extLst>
              <a:ext uri="{FF2B5EF4-FFF2-40B4-BE49-F238E27FC236}">
                <a16:creationId xmlns:a16="http://schemas.microsoft.com/office/drawing/2014/main" id="{05930281-8A28-4B9B-AA6F-7B6496CE74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24913" y="3010530"/>
            <a:ext cx="807922" cy="807922"/>
          </a:xfrm>
          <a:prstGeom prst="rect">
            <a:avLst/>
          </a:prstGeom>
        </p:spPr>
      </p:pic>
      <p:pic>
        <p:nvPicPr>
          <p:cNvPr id="11" name="Graphic 10" descr="Store with solid fill">
            <a:extLst>
              <a:ext uri="{FF2B5EF4-FFF2-40B4-BE49-F238E27FC236}">
                <a16:creationId xmlns:a16="http://schemas.microsoft.com/office/drawing/2014/main" id="{4CDDE053-B270-44FA-A35F-20EBA6018F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80873" y="5002269"/>
            <a:ext cx="807922" cy="807922"/>
          </a:xfrm>
          <a:prstGeom prst="rect">
            <a:avLst/>
          </a:prstGeom>
        </p:spPr>
      </p:pic>
      <p:pic>
        <p:nvPicPr>
          <p:cNvPr id="22" name="Audio 21">
            <a:hlinkClick r:id="" action="ppaction://media"/>
            <a:extLst>
              <a:ext uri="{FF2B5EF4-FFF2-40B4-BE49-F238E27FC236}">
                <a16:creationId xmlns:a16="http://schemas.microsoft.com/office/drawing/2014/main" id="{F42DC44F-4975-4853-AC57-3C02191FEDD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0377904"/>
      </p:ext>
    </p:extLst>
  </p:cSld>
  <p:clrMapOvr>
    <a:masterClrMapping/>
  </p:clrMapOvr>
  <mc:AlternateContent xmlns:mc="http://schemas.openxmlformats.org/markup-compatibility/2006">
    <mc:Choice xmlns:p14="http://schemas.microsoft.com/office/powerpoint/2010/main" Requires="p14">
      <p:transition spd="slow" p14:dur="2000" advTm="62684"/>
    </mc:Choice>
    <mc:Fallback>
      <p:transition spd="slow" advTm="62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16" end="1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xEl>
                                              <p:pRg st="18" end="18"/>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22"/>
                </p:tgtEl>
              </p:cMediaNode>
            </p:audio>
          </p:childTnLst>
        </p:cTn>
      </p:par>
    </p:tnLst>
    <p:bldLst>
      <p:bldP spid="6" grpId="0"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Combined Solution</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r>
              <a:rPr lang="en-US" sz="2200"/>
              <a:t>Run the components together</a:t>
            </a:r>
          </a:p>
        </p:txBody>
      </p:sp>
      <p:sp>
        <p:nvSpPr>
          <p:cNvPr id="6" name="Content Placeholder 2">
            <a:extLst>
              <a:ext uri="{FF2B5EF4-FFF2-40B4-BE49-F238E27FC236}">
                <a16:creationId xmlns:a16="http://schemas.microsoft.com/office/drawing/2014/main" id="{10EA0F50-9772-42BB-80FC-9C01E30BE384}"/>
              </a:ext>
            </a:extLst>
          </p:cNvPr>
          <p:cNvSpPr txBox="1">
            <a:spLocks/>
          </p:cNvSpPr>
          <p:nvPr/>
        </p:nvSpPr>
        <p:spPr>
          <a:xfrm>
            <a:off x="572491" y="2500290"/>
            <a:ext cx="9092207" cy="41191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num_stores</a:t>
            </a:r>
            <a:r>
              <a:rPr lang="en-US" sz="800" b="0">
                <a:solidFill>
                  <a:srgbClr val="000000"/>
                </a:solidFill>
                <a:effectLst/>
                <a:latin typeface="Consolas" panose="020B0609020204030204" pitchFamily="49" charset="0"/>
              </a:rPr>
              <a:t> = </a:t>
            </a:r>
            <a:r>
              <a:rPr lang="en-US" sz="800" b="0">
                <a:solidFill>
                  <a:srgbClr val="267F99"/>
                </a:solidFill>
                <a:effectLst/>
                <a:latin typeface="Consolas" panose="020B0609020204030204" pitchFamily="49" charset="0"/>
              </a:rPr>
              <a:t>int</a:t>
            </a:r>
            <a:r>
              <a:rPr lang="en-US" sz="800" b="0">
                <a:solidFill>
                  <a:srgbClr val="000000"/>
                </a:solidFill>
                <a:effectLst/>
                <a:latin typeface="Consolas" panose="020B0609020204030204" pitchFamily="49" charset="0"/>
              </a:rPr>
              <a:t>(</a:t>
            </a:r>
            <a:r>
              <a:rPr lang="en-US" sz="800" b="0">
                <a:solidFill>
                  <a:srgbClr val="267F99"/>
                </a:solidFill>
                <a:effectLst/>
                <a:latin typeface="Consolas" panose="020B0609020204030204" pitchFamily="49" charset="0"/>
              </a:rPr>
              <a:t>sys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stdin</a:t>
            </a:r>
            <a:r>
              <a:rPr lang="en-US" sz="800" b="0">
                <a:solidFill>
                  <a:srgbClr val="000000"/>
                </a:solidFill>
                <a:effectLst/>
                <a:latin typeface="Consolas" panose="020B0609020204030204" pitchFamily="49" charset="0"/>
              </a:rPr>
              <a:t>.</a:t>
            </a:r>
            <a:r>
              <a:rPr lang="en-US" sz="800" b="0">
                <a:solidFill>
                  <a:srgbClr val="795E26"/>
                </a:solidFill>
                <a:effectLst/>
                <a:latin typeface="Consolas" panose="020B0609020204030204" pitchFamily="49" charset="0"/>
              </a:rPr>
              <a:t>readline</a:t>
            </a:r>
            <a:r>
              <a:rPr lang="en-US" sz="800" b="0">
                <a:solidFill>
                  <a:srgbClr val="000000"/>
                </a:solidFill>
                <a:effectLst/>
                <a:latin typeface="Consolas" panose="020B0609020204030204" pitchFamily="49" charset="0"/>
              </a:rPr>
              <a:t>().</a:t>
            </a:r>
            <a:r>
              <a:rPr lang="en-US" sz="800" b="0">
                <a:solidFill>
                  <a:srgbClr val="795E26"/>
                </a:solidFill>
                <a:effectLst/>
                <a:latin typeface="Consolas" panose="020B0609020204030204" pitchFamily="49" charset="0"/>
              </a:rPr>
              <a:t>strip</a:t>
            </a:r>
            <a:r>
              <a:rPr lang="en-US" sz="800" b="0">
                <a:solidFill>
                  <a:srgbClr val="000000"/>
                </a:solidFill>
                <a:effectLst/>
                <a:latin typeface="Consolas" panose="020B0609020204030204" pitchFamily="49" charset="0"/>
              </a:rPr>
              <a:t>(</a:t>
            </a:r>
            <a:r>
              <a:rPr lang="en-US" sz="800" b="0">
                <a:solidFill>
                  <a:srgbClr val="A31515"/>
                </a:solidFill>
                <a:effectLst/>
                <a:latin typeface="Consolas" panose="020B0609020204030204" pitchFamily="49" charset="0"/>
              </a:rPr>
              <a:t>"</a:t>
            </a:r>
            <a:r>
              <a:rPr lang="en-US" sz="800" b="0">
                <a:solidFill>
                  <a:srgbClr val="EE0000"/>
                </a:solidFill>
                <a:effectLst/>
                <a:latin typeface="Consolas" panose="020B0609020204030204" pitchFamily="49" charset="0"/>
              </a:rPr>
              <a:t>\n</a:t>
            </a:r>
            <a:r>
              <a:rPr lang="en-US" sz="800" b="0">
                <a:solidFill>
                  <a:srgbClr val="A31515"/>
                </a:solidFill>
                <a:effectLst/>
                <a:latin typeface="Consolas" panose="020B0609020204030204" pitchFamily="49" charset="0"/>
              </a:rPr>
              <a:t>"</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for</a:t>
            </a: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_</a:t>
            </a: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in</a:t>
            </a:r>
            <a:r>
              <a:rPr lang="en-US" sz="800" b="0">
                <a:solidFill>
                  <a:srgbClr val="000000"/>
                </a:solidFill>
                <a:effectLst/>
                <a:latin typeface="Consolas" panose="020B0609020204030204" pitchFamily="49" charset="0"/>
              </a:rPr>
              <a:t> </a:t>
            </a:r>
            <a:r>
              <a:rPr lang="en-US" sz="800" b="0">
                <a:solidFill>
                  <a:srgbClr val="267F99"/>
                </a:solidFill>
                <a:effectLst/>
                <a:latin typeface="Consolas" panose="020B0609020204030204" pitchFamily="49" charset="0"/>
              </a:rPr>
              <a:t>range</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num_stores</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process_store</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num_people</a:t>
            </a:r>
            <a:r>
              <a:rPr lang="en-US" sz="800" b="0">
                <a:solidFill>
                  <a:srgbClr val="000000"/>
                </a:solidFill>
                <a:effectLst/>
                <a:latin typeface="Consolas" panose="020B0609020204030204" pitchFamily="49" charset="0"/>
              </a:rPr>
              <a:t> = </a:t>
            </a:r>
            <a:r>
              <a:rPr lang="en-US" sz="800" b="0">
                <a:solidFill>
                  <a:srgbClr val="267F99"/>
                </a:solidFill>
                <a:effectLst/>
                <a:latin typeface="Consolas" panose="020B0609020204030204" pitchFamily="49" charset="0"/>
              </a:rPr>
              <a:t>int</a:t>
            </a:r>
            <a:r>
              <a:rPr lang="en-US" sz="800" b="0">
                <a:solidFill>
                  <a:srgbClr val="000000"/>
                </a:solidFill>
                <a:effectLst/>
                <a:latin typeface="Consolas" panose="020B0609020204030204" pitchFamily="49" charset="0"/>
              </a:rPr>
              <a:t>(</a:t>
            </a:r>
            <a:r>
              <a:rPr lang="en-US" sz="800" b="0">
                <a:solidFill>
                  <a:srgbClr val="267F99"/>
                </a:solidFill>
                <a:effectLst/>
                <a:latin typeface="Consolas" panose="020B0609020204030204" pitchFamily="49" charset="0"/>
              </a:rPr>
              <a:t>sys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stdin</a:t>
            </a:r>
            <a:r>
              <a:rPr lang="en-US" sz="800" b="0">
                <a:solidFill>
                  <a:srgbClr val="000000"/>
                </a:solidFill>
                <a:effectLst/>
                <a:latin typeface="Consolas" panose="020B0609020204030204" pitchFamily="49" charset="0"/>
              </a:rPr>
              <a:t>.</a:t>
            </a:r>
            <a:r>
              <a:rPr lang="en-US" sz="800" b="0">
                <a:solidFill>
                  <a:srgbClr val="795E26"/>
                </a:solidFill>
                <a:effectLst/>
                <a:latin typeface="Consolas" panose="020B0609020204030204" pitchFamily="49" charset="0"/>
              </a:rPr>
              <a:t>readline</a:t>
            </a:r>
            <a:r>
              <a:rPr lang="en-US" sz="800" b="0">
                <a:solidFill>
                  <a:srgbClr val="000000"/>
                </a:solidFill>
                <a:effectLst/>
                <a:latin typeface="Consolas" panose="020B0609020204030204" pitchFamily="49" charset="0"/>
              </a:rPr>
              <a:t>().</a:t>
            </a:r>
            <a:r>
              <a:rPr lang="en-US" sz="800" b="0">
                <a:solidFill>
                  <a:srgbClr val="795E26"/>
                </a:solidFill>
                <a:effectLst/>
                <a:latin typeface="Consolas" panose="020B0609020204030204" pitchFamily="49" charset="0"/>
              </a:rPr>
              <a:t>strip</a:t>
            </a:r>
            <a:r>
              <a:rPr lang="en-US" sz="800" b="0">
                <a:solidFill>
                  <a:srgbClr val="000000"/>
                </a:solidFill>
                <a:effectLst/>
                <a:latin typeface="Consolas" panose="020B0609020204030204" pitchFamily="49" charset="0"/>
              </a:rPr>
              <a:t>(</a:t>
            </a:r>
            <a:r>
              <a:rPr lang="en-US" sz="800" b="0">
                <a:solidFill>
                  <a:srgbClr val="A31515"/>
                </a:solidFill>
                <a:effectLst/>
                <a:latin typeface="Consolas" panose="020B0609020204030204" pitchFamily="49" charset="0"/>
              </a:rPr>
              <a:t>"</a:t>
            </a:r>
            <a:r>
              <a:rPr lang="en-US" sz="800" b="0">
                <a:solidFill>
                  <a:srgbClr val="EE0000"/>
                </a:solidFill>
                <a:effectLst/>
                <a:latin typeface="Consolas" panose="020B0609020204030204" pitchFamily="49" charset="0"/>
              </a:rPr>
              <a:t>\n</a:t>
            </a:r>
            <a:r>
              <a:rPr lang="en-US" sz="800" b="0">
                <a:solidFill>
                  <a:srgbClr val="A31515"/>
                </a:solidFill>
                <a:effectLst/>
                <a:latin typeface="Consolas" panose="020B0609020204030204" pitchFamily="49" charset="0"/>
              </a:rPr>
              <a:t>"</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if</a:t>
            </a: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num_people</a:t>
            </a:r>
            <a:r>
              <a:rPr lang="en-US" sz="800" b="0">
                <a:solidFill>
                  <a:srgbClr val="000000"/>
                </a:solidFill>
                <a:effectLst/>
                <a:latin typeface="Consolas" panose="020B0609020204030204" pitchFamily="49" charset="0"/>
              </a:rPr>
              <a:t> &gt; </a:t>
            </a:r>
            <a:r>
              <a:rPr lang="en-US" sz="800" b="0" err="1">
                <a:solidFill>
                  <a:srgbClr val="001080"/>
                </a:solidFill>
                <a:effectLst/>
                <a:latin typeface="Consolas" panose="020B0609020204030204" pitchFamily="49" charset="0"/>
              </a:rPr>
              <a:t>total_stock</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795E26"/>
                </a:solidFill>
                <a:effectLst/>
                <a:latin typeface="Consolas" panose="020B0609020204030204" pitchFamily="49" charset="0"/>
              </a:rPr>
              <a:t>print</a:t>
            </a:r>
            <a:r>
              <a:rPr lang="en-US" sz="800" b="0">
                <a:solidFill>
                  <a:srgbClr val="000000"/>
                </a:solidFill>
                <a:effectLst/>
                <a:latin typeface="Consolas" panose="020B0609020204030204" pitchFamily="49" charset="0"/>
              </a:rPr>
              <a:t>(</a:t>
            </a:r>
            <a:r>
              <a:rPr lang="en-US" sz="800" b="0">
                <a:solidFill>
                  <a:srgbClr val="A31515"/>
                </a:solidFill>
                <a:effectLst/>
                <a:latin typeface="Consolas" panose="020B0609020204030204" pitchFamily="49" charset="0"/>
              </a:rPr>
              <a:t>"out of stock"</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return</a:t>
            </a:r>
            <a:r>
              <a:rPr lang="en-US" sz="800" b="0">
                <a:solidFill>
                  <a:srgbClr val="000000"/>
                </a:solidFill>
                <a:effectLst/>
                <a:latin typeface="Consolas" panose="020B0609020204030204" pitchFamily="49" charset="0"/>
              </a:rPr>
              <a:t> </a:t>
            </a:r>
            <a:r>
              <a:rPr lang="en-US" sz="800" b="0">
                <a:solidFill>
                  <a:srgbClr val="098658"/>
                </a:solidFill>
                <a:effectLst/>
                <a:latin typeface="Consolas" panose="020B0609020204030204" pitchFamily="49" charset="0"/>
              </a:rPr>
              <a:t>0</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for</a:t>
            </a:r>
            <a:r>
              <a:rPr lang="en-US" sz="800" b="0">
                <a:solidFill>
                  <a:srgbClr val="000000"/>
                </a:solidFill>
                <a:effectLst/>
                <a:latin typeface="Consolas" panose="020B0609020204030204" pitchFamily="49" charset="0"/>
              </a:rPr>
              <a:t> </a:t>
            </a:r>
            <a:r>
              <a:rPr lang="en-US" sz="800" b="0">
                <a:solidFill>
                  <a:srgbClr val="001080"/>
                </a:solidFill>
                <a:effectLst/>
                <a:latin typeface="Consolas" panose="020B0609020204030204" pitchFamily="49" charset="0"/>
              </a:rPr>
              <a:t>_</a:t>
            </a: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in</a:t>
            </a:r>
            <a:r>
              <a:rPr lang="en-US" sz="800" b="0">
                <a:solidFill>
                  <a:srgbClr val="000000"/>
                </a:solidFill>
                <a:effectLst/>
                <a:latin typeface="Consolas" panose="020B0609020204030204" pitchFamily="49" charset="0"/>
              </a:rPr>
              <a:t> </a:t>
            </a:r>
            <a:r>
              <a:rPr lang="en-US" sz="800" b="0">
                <a:solidFill>
                  <a:srgbClr val="267F99"/>
                </a:solidFill>
                <a:effectLst/>
                <a:latin typeface="Consolas" panose="020B0609020204030204" pitchFamily="49" charset="0"/>
              </a:rPr>
              <a:t>range</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num_people</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795E26"/>
                </a:solidFill>
                <a:effectLst/>
                <a:latin typeface="Consolas" panose="020B0609020204030204" pitchFamily="49" charset="0"/>
              </a:rPr>
              <a:t>process_person</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map_stores</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current_time</a:t>
            </a:r>
            <a:r>
              <a:rPr lang="en-US" sz="800" b="0">
                <a:solidFill>
                  <a:srgbClr val="000000"/>
                </a:solidFill>
                <a:effectLst/>
                <a:latin typeface="Consolas" panose="020B0609020204030204" pitchFamily="49" charset="0"/>
              </a:rPr>
              <a:t> = </a:t>
            </a:r>
            <a:r>
              <a:rPr lang="en-US" sz="800" b="0">
                <a:solidFill>
                  <a:srgbClr val="098658"/>
                </a:solidFill>
                <a:effectLst/>
                <a:latin typeface="Consolas" panose="020B0609020204030204" pitchFamily="49" charset="0"/>
              </a:rPr>
              <a:t>0</a:t>
            </a: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AF00DB"/>
                </a:solidFill>
                <a:effectLst/>
                <a:latin typeface="Consolas" panose="020B0609020204030204" pitchFamily="49" charset="0"/>
              </a:rPr>
              <a:t>while</a:t>
            </a:r>
            <a:r>
              <a:rPr lang="en-US" sz="800" b="0">
                <a:solidFill>
                  <a:srgbClr val="000000"/>
                </a:solidFill>
                <a:effectLst/>
                <a:latin typeface="Consolas" panose="020B0609020204030204" pitchFamily="49" charset="0"/>
              </a:rPr>
              <a:t> </a:t>
            </a:r>
            <a:r>
              <a:rPr lang="en-US" sz="800" b="0" err="1">
                <a:solidFill>
                  <a:srgbClr val="795E26"/>
                </a:solidFill>
                <a:effectLst/>
                <a:latin typeface="Consolas" panose="020B0609020204030204" pitchFamily="49" charset="0"/>
              </a:rPr>
              <a:t>len</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people</a:t>
            </a:r>
            <a:r>
              <a:rPr lang="en-US" sz="800" b="0">
                <a:solidFill>
                  <a:srgbClr val="000000"/>
                </a:solidFill>
                <a:effectLst/>
                <a:latin typeface="Consolas" panose="020B0609020204030204" pitchFamily="49" charset="0"/>
              </a:rPr>
              <a:t>) &gt; </a:t>
            </a:r>
            <a:r>
              <a:rPr lang="en-US" sz="800" b="0">
                <a:solidFill>
                  <a:srgbClr val="098658"/>
                </a:solidFill>
                <a:effectLst/>
                <a:latin typeface="Consolas" panose="020B0609020204030204" pitchFamily="49" charset="0"/>
              </a:rPr>
              <a:t>0</a:t>
            </a:r>
            <a:r>
              <a:rPr lang="en-US" sz="800" b="0">
                <a:solidFill>
                  <a:srgbClr val="000000"/>
                </a:solidFill>
                <a:effectLst/>
                <a:latin typeface="Consolas" panose="020B0609020204030204" pitchFamily="49" charset="0"/>
              </a:rPr>
              <a:t>:</a:t>
            </a: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err="1">
                <a:solidFill>
                  <a:srgbClr val="001080"/>
                </a:solidFill>
                <a:effectLst/>
                <a:latin typeface="Consolas" panose="020B0609020204030204" pitchFamily="49" charset="0"/>
              </a:rPr>
              <a:t>current_time</a:t>
            </a:r>
            <a:r>
              <a:rPr lang="en-US" sz="800" b="0">
                <a:solidFill>
                  <a:srgbClr val="000000"/>
                </a:solidFill>
                <a:effectLst/>
                <a:latin typeface="Consolas" panose="020B0609020204030204" pitchFamily="49" charset="0"/>
              </a:rPr>
              <a:t> += </a:t>
            </a:r>
            <a:r>
              <a:rPr lang="en-US" sz="800" b="0" err="1">
                <a:solidFill>
                  <a:srgbClr val="795E26"/>
                </a:solidFill>
                <a:effectLst/>
                <a:latin typeface="Consolas" panose="020B0609020204030204" pitchFamily="49" charset="0"/>
              </a:rPr>
              <a:t>allocate_person</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current_time</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a:p>
            <a:pPr marL="0" indent="0">
              <a:lnSpc>
                <a:spcPct val="100000"/>
              </a:lnSpc>
              <a:spcBef>
                <a:spcPts val="500"/>
              </a:spcBef>
              <a:buNone/>
            </a:pPr>
            <a:r>
              <a:rPr lang="en-US" sz="800" b="0">
                <a:solidFill>
                  <a:srgbClr val="000000"/>
                </a:solidFill>
                <a:effectLst/>
                <a:latin typeface="Consolas" panose="020B0609020204030204" pitchFamily="49" charset="0"/>
              </a:rPr>
              <a:t>    </a:t>
            </a:r>
            <a:r>
              <a:rPr lang="en-US" sz="800" b="0">
                <a:solidFill>
                  <a:srgbClr val="795E26"/>
                </a:solidFill>
                <a:effectLst/>
                <a:latin typeface="Consolas" panose="020B0609020204030204" pitchFamily="49" charset="0"/>
              </a:rPr>
              <a:t>print</a:t>
            </a:r>
            <a:r>
              <a:rPr lang="en-US" sz="800" b="0">
                <a:solidFill>
                  <a:srgbClr val="000000"/>
                </a:solidFill>
                <a:effectLst/>
                <a:latin typeface="Consolas" panose="020B0609020204030204" pitchFamily="49" charset="0"/>
              </a:rPr>
              <a:t>(</a:t>
            </a:r>
            <a:r>
              <a:rPr lang="en-US" sz="800" b="0" err="1">
                <a:solidFill>
                  <a:srgbClr val="001080"/>
                </a:solidFill>
                <a:effectLst/>
                <a:latin typeface="Consolas" panose="020B0609020204030204" pitchFamily="49" charset="0"/>
              </a:rPr>
              <a:t>current_time</a:t>
            </a:r>
            <a:r>
              <a:rPr lang="en-US" sz="800" b="0">
                <a:solidFill>
                  <a:srgbClr val="000000"/>
                </a:solidFill>
                <a:effectLst/>
                <a:latin typeface="Consolas" panose="020B0609020204030204" pitchFamily="49" charset="0"/>
              </a:rPr>
              <a:t>)</a:t>
            </a:r>
          </a:p>
          <a:p>
            <a:pPr marL="0" indent="0">
              <a:lnSpc>
                <a:spcPct val="100000"/>
              </a:lnSpc>
              <a:spcBef>
                <a:spcPts val="500"/>
              </a:spcBef>
              <a:buNone/>
            </a:pPr>
            <a:endParaRPr lang="en-US" sz="800" b="0">
              <a:solidFill>
                <a:srgbClr val="000000"/>
              </a:solidFill>
              <a:effectLst/>
              <a:latin typeface="Consolas" panose="020B0609020204030204" pitchFamily="49" charset="0"/>
            </a:endParaRPr>
          </a:p>
        </p:txBody>
      </p:sp>
      <p:pic>
        <p:nvPicPr>
          <p:cNvPr id="5" name="Audio 4">
            <a:hlinkClick r:id="" action="ppaction://media"/>
            <a:extLst>
              <a:ext uri="{FF2B5EF4-FFF2-40B4-BE49-F238E27FC236}">
                <a16:creationId xmlns:a16="http://schemas.microsoft.com/office/drawing/2014/main" id="{1AE6927C-AE71-47DD-8FF9-04EF5BB490B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65917749"/>
      </p:ext>
    </p:extLst>
  </p:cSld>
  <p:clrMapOvr>
    <a:masterClrMapping/>
  </p:clrMapOvr>
  <mc:AlternateContent xmlns:mc="http://schemas.openxmlformats.org/markup-compatibility/2006">
    <mc:Choice xmlns:p14="http://schemas.microsoft.com/office/powerpoint/2010/main" Requires="p14">
      <p:transition spd="slow" p14:dur="2000" advTm="45056"/>
    </mc:Choice>
    <mc:Fallback>
      <p:transition spd="slow" advTm="45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17" end="1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5"/>
                </p:tgtEl>
              </p:cMediaNode>
            </p:audio>
          </p:childTnLst>
        </p:cTn>
      </p:par>
    </p:tnLst>
    <p:bldLst>
      <p:bldP spid="6" grpId="0" uiExpan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Optimizations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r>
              <a:rPr lang="en-US" sz="2200"/>
              <a:t>Priority Queues allowed for lists to remain sorted</a:t>
            </a:r>
          </a:p>
          <a:p>
            <a:pPr lvl="1"/>
            <a:r>
              <a:rPr lang="en-US" sz="1800"/>
              <a:t>Perform mapping early, all needed information is at the beginning of the lists</a:t>
            </a:r>
          </a:p>
          <a:p>
            <a:pPr lvl="1"/>
            <a:endParaRPr lang="en-US" sz="1800"/>
          </a:p>
          <a:p>
            <a:r>
              <a:rPr lang="en-US" sz="2200"/>
              <a:t>Keep a running timer instead of updating distances for everyone</a:t>
            </a:r>
          </a:p>
          <a:p>
            <a:pPr lvl="1"/>
            <a:r>
              <a:rPr lang="en-US" sz="1800"/>
              <a:t>Never need to update people – treat the problem similar to BFS</a:t>
            </a:r>
          </a:p>
          <a:p>
            <a:pPr lvl="1"/>
            <a:endParaRPr lang="en-US" sz="1800"/>
          </a:p>
          <a:p>
            <a:r>
              <a:rPr lang="en-US" sz="2200"/>
              <a:t>Map stores early</a:t>
            </a:r>
          </a:p>
          <a:p>
            <a:pPr lvl="1"/>
            <a:r>
              <a:rPr lang="en-US" sz="1800"/>
              <a:t>People move from their start to a store</a:t>
            </a:r>
          </a:p>
          <a:p>
            <a:pPr lvl="1"/>
            <a:r>
              <a:rPr lang="en-US" sz="1800"/>
              <a:t>People move from store to store</a:t>
            </a:r>
          </a:p>
          <a:p>
            <a:pPr lvl="1"/>
            <a:r>
              <a:rPr lang="en-US" sz="1800"/>
              <a:t>Keep information on neighboring stores</a:t>
            </a:r>
          </a:p>
        </p:txBody>
      </p:sp>
      <p:pic>
        <p:nvPicPr>
          <p:cNvPr id="4" name="Audio 3">
            <a:hlinkClick r:id="" action="ppaction://media"/>
            <a:extLst>
              <a:ext uri="{FF2B5EF4-FFF2-40B4-BE49-F238E27FC236}">
                <a16:creationId xmlns:a16="http://schemas.microsoft.com/office/drawing/2014/main" id="{0F0AC806-18C5-410D-B941-4C38EBA6AB9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14441688"/>
      </p:ext>
    </p:extLst>
  </p:cSld>
  <p:clrMapOvr>
    <a:masterClrMapping/>
  </p:clrMapOvr>
  <mc:AlternateContent xmlns:mc="http://schemas.openxmlformats.org/markup-compatibility/2006">
    <mc:Choice xmlns:p14="http://schemas.microsoft.com/office/powerpoint/2010/main" Requires="p14">
      <p:transition spd="slow" p14:dur="2000" advTm="40521"/>
    </mc:Choice>
    <mc:Fallback>
      <p:transition spd="slow" advTm="40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dirty="0"/>
              <a:t>Final Time Complexity</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r>
              <a:rPr lang="en-US" sz="2200" dirty="0"/>
              <a:t>Time Complexity</a:t>
            </a:r>
          </a:p>
          <a:p>
            <a:pPr lvl="1"/>
            <a:r>
              <a:rPr lang="en-US" sz="1800" dirty="0"/>
              <a:t>The number of stores is looped through at the beginning</a:t>
            </a:r>
          </a:p>
          <a:p>
            <a:pPr lvl="1"/>
            <a:r>
              <a:rPr lang="en-US" sz="1800" dirty="0"/>
              <a:t>Each store is mapped to every other store</a:t>
            </a:r>
          </a:p>
          <a:p>
            <a:pPr lvl="1"/>
            <a:r>
              <a:rPr lang="en-US" sz="1800" dirty="0"/>
              <a:t>Each person is looped through to load in and allocate them to a store</a:t>
            </a:r>
          </a:p>
          <a:p>
            <a:pPr lvl="1"/>
            <a:r>
              <a:rPr lang="en-US" sz="1800" b="1" dirty="0"/>
              <a:t>O(M + M</a:t>
            </a:r>
            <a:r>
              <a:rPr lang="en-US" sz="1800" b="1" baseline="30000" dirty="0"/>
              <a:t>2</a:t>
            </a:r>
            <a:r>
              <a:rPr lang="en-US" sz="1800" b="1" dirty="0"/>
              <a:t> + P)</a:t>
            </a:r>
          </a:p>
          <a:p>
            <a:endParaRPr lang="en-US" sz="2200" dirty="0"/>
          </a:p>
          <a:p>
            <a:r>
              <a:rPr lang="en-US" sz="2200" dirty="0"/>
              <a:t>Memory Complexity</a:t>
            </a:r>
            <a:endParaRPr lang="en-US" sz="600" dirty="0"/>
          </a:p>
          <a:p>
            <a:pPr lvl="1"/>
            <a:r>
              <a:rPr lang="en-US" sz="1800" dirty="0"/>
              <a:t>Save each store to two dictionaries – location and capacity</a:t>
            </a:r>
          </a:p>
          <a:p>
            <a:pPr lvl="1"/>
            <a:r>
              <a:rPr lang="en-US" sz="1800" dirty="0"/>
              <a:t>Map all neighboring stores to each store</a:t>
            </a:r>
          </a:p>
          <a:p>
            <a:pPr lvl="1"/>
            <a:r>
              <a:rPr lang="en-US" sz="1800" dirty="0"/>
              <a:t>Save each person based on </a:t>
            </a:r>
            <a:r>
              <a:rPr lang="en-US" sz="1800"/>
              <a:t>their distance to a store</a:t>
            </a:r>
          </a:p>
          <a:p>
            <a:pPr lvl="1"/>
            <a:r>
              <a:rPr lang="en-US" sz="1800" b="1" dirty="0"/>
              <a:t>O(2M + M</a:t>
            </a:r>
            <a:r>
              <a:rPr lang="en-US" sz="1800" b="1" baseline="30000" dirty="0"/>
              <a:t>2 </a:t>
            </a:r>
            <a:r>
              <a:rPr lang="en-US" sz="1800" b="1" dirty="0"/>
              <a:t>+ P)</a:t>
            </a:r>
          </a:p>
        </p:txBody>
      </p:sp>
    </p:spTree>
    <p:custDataLst>
      <p:tags r:id="rId1"/>
    </p:custDataLst>
    <p:extLst>
      <p:ext uri="{BB962C8B-B14F-4D97-AF65-F5344CB8AC3E}">
        <p14:creationId xmlns:p14="http://schemas.microsoft.com/office/powerpoint/2010/main" val="365380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A682B1-FA3D-F2C6-C3E0-BD6B4DA27375}"/>
              </a:ext>
            </a:extLst>
          </p:cNvPr>
          <p:cNvSpPr>
            <a:spLocks noGrp="1"/>
          </p:cNvSpPr>
          <p:nvPr>
            <p:ph type="title"/>
          </p:nvPr>
        </p:nvSpPr>
        <p:spPr>
          <a:xfrm>
            <a:off x="572493" y="238539"/>
            <a:ext cx="11018520" cy="1434415"/>
          </a:xfrm>
        </p:spPr>
        <p:txBody>
          <a:bodyPr anchor="b">
            <a:normAutofit/>
          </a:bodyPr>
          <a:lstStyle/>
          <a:p>
            <a:r>
              <a:rPr lang="en-US" sz="5400">
                <a:cs typeface="Calibri Light"/>
              </a:rPr>
              <a:t>Merch Madness</a:t>
            </a:r>
            <a:endParaRPr lang="en-US" sz="5400"/>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B61B09-7CEA-5DFD-1C4C-3E719240F8CD}"/>
              </a:ext>
            </a:extLst>
          </p:cNvPr>
          <p:cNvSpPr>
            <a:spLocks noGrp="1"/>
          </p:cNvSpPr>
          <p:nvPr>
            <p:ph idx="1"/>
          </p:nvPr>
        </p:nvSpPr>
        <p:spPr>
          <a:xfrm>
            <a:off x="572492" y="2071316"/>
            <a:ext cx="9453824" cy="4119172"/>
          </a:xfrm>
        </p:spPr>
        <p:txBody>
          <a:bodyPr vert="horz" lIns="91440" tIns="45720" rIns="91440" bIns="45720" rtlCol="0" anchor="t">
            <a:normAutofit/>
          </a:bodyPr>
          <a:lstStyle/>
          <a:p>
            <a:pPr marL="0" indent="0">
              <a:buNone/>
            </a:pPr>
            <a:r>
              <a:rPr lang="en-US" sz="1400">
                <a:latin typeface="Arial"/>
                <a:ea typeface="+mn-lt"/>
                <a:cs typeface="+mn-lt"/>
              </a:rPr>
              <a:t>New York is full of high-end stores and boutiques, that sell merchandise that goes for hundreds, or even thousands on the market. Often times, new product drops are accompanied by massive lines of customers, looking to become one of the first to get their hands on a new, limited-edition product when released.</a:t>
            </a:r>
            <a:endParaRPr lang="en-US" sz="1400">
              <a:latin typeface="Arial"/>
              <a:cs typeface="Calibri" panose="020F0502020204030204"/>
            </a:endParaRPr>
          </a:p>
          <a:p>
            <a:pPr marL="0" indent="0">
              <a:buNone/>
            </a:pPr>
            <a:r>
              <a:rPr lang="en-US" sz="1400">
                <a:latin typeface="Arial"/>
                <a:ea typeface="+mn-lt"/>
                <a:cs typeface="+mn-lt"/>
              </a:rPr>
              <a:t>Speaking of limited-edition, Apple has just announced the unveil of their new product, the Apple </a:t>
            </a:r>
            <a:r>
              <a:rPr lang="en-US" sz="1400" err="1">
                <a:latin typeface="Arial"/>
                <a:ea typeface="+mn-lt"/>
                <a:cs typeface="+mn-lt"/>
              </a:rPr>
              <a:t>IPad</a:t>
            </a:r>
            <a:r>
              <a:rPr lang="en-US" sz="1400">
                <a:latin typeface="Arial"/>
                <a:ea typeface="+mn-lt"/>
                <a:cs typeface="+mn-lt"/>
              </a:rPr>
              <a:t> Air Pro MAX Silver Edition, with limited quantities at their M stores located in the Manhattan area, each with N allocated stock of their new product.</a:t>
            </a:r>
            <a:endParaRPr lang="en-US" sz="1400">
              <a:latin typeface="Arial"/>
              <a:cs typeface="Calibri" panose="020F0502020204030204"/>
            </a:endParaRPr>
          </a:p>
          <a:p>
            <a:pPr marL="0" indent="0">
              <a:buNone/>
            </a:pPr>
            <a:r>
              <a:rPr lang="en-US" sz="1400">
                <a:latin typeface="Arial"/>
                <a:ea typeface="+mn-lt"/>
                <a:cs typeface="+mn-lt"/>
              </a:rPr>
              <a:t>With the news dropping of this new release, a total of P Apple fans randomly scattered around the Manhattan area rush to their nearest Apple store, frantically trying to get one of the newly released products. Each of these individuals is able to move towards their nearest store at the same speed as everyone else, travelling at one block per second. In addition, since the stores are located in the middle of the city, someone can only move either horizontally OR vertically at any point in time.</a:t>
            </a:r>
            <a:endParaRPr lang="en-US" sz="1400">
              <a:latin typeface="Arial"/>
              <a:cs typeface="Calibri" panose="020F0502020204030204"/>
            </a:endParaRPr>
          </a:p>
          <a:p>
            <a:pPr marL="0" indent="0">
              <a:buNone/>
            </a:pPr>
            <a:r>
              <a:rPr lang="en-US" sz="1400">
                <a:latin typeface="Arial"/>
                <a:ea typeface="+mn-lt"/>
                <a:cs typeface="+mn-lt"/>
              </a:rPr>
              <a:t>Employees know that stock is limited, and if people arrive to a store that is out of stock, they will refer the customers to the nearest store with remaining stock. If two stores are equal distance, they will refer to the store with the lowest ID.</a:t>
            </a:r>
            <a:endParaRPr lang="en-US" sz="1400">
              <a:latin typeface="Arial"/>
              <a:cs typeface="Calibri" panose="020F0502020204030204"/>
            </a:endParaRPr>
          </a:p>
          <a:p>
            <a:pPr marL="0" indent="0">
              <a:buNone/>
            </a:pPr>
            <a:r>
              <a:rPr lang="en-US" sz="1400">
                <a:latin typeface="Arial"/>
                <a:ea typeface="+mn-lt"/>
                <a:cs typeface="+mn-lt"/>
              </a:rPr>
              <a:t>What is the time that it will take for everyone to get their product?</a:t>
            </a:r>
            <a:endParaRPr lang="en-US" sz="1400">
              <a:latin typeface="Arial"/>
              <a:cs typeface="Calibri" panose="020F0502020204030204"/>
            </a:endParaRPr>
          </a:p>
          <a:p>
            <a:pPr marL="0" indent="0">
              <a:buNone/>
            </a:pPr>
            <a:br>
              <a:rPr lang="en-US" sz="1200"/>
            </a:br>
            <a:endParaRPr lang="en-US" sz="1200">
              <a:cs typeface="Calibri" panose="020F0502020204030204"/>
            </a:endParaRPr>
          </a:p>
        </p:txBody>
      </p:sp>
      <p:pic>
        <p:nvPicPr>
          <p:cNvPr id="1026" name="Picture 2">
            <a:extLst>
              <a:ext uri="{FF2B5EF4-FFF2-40B4-BE49-F238E27FC236}">
                <a16:creationId xmlns:a16="http://schemas.microsoft.com/office/drawing/2014/main" id="{9AE000FA-DEE0-4E37-B2AB-09A3003196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54" r="19614"/>
          <a:stretch/>
        </p:blipFill>
        <p:spPr bwMode="auto">
          <a:xfrm>
            <a:off x="9761708" y="3913381"/>
            <a:ext cx="2430292" cy="2526150"/>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01ECF6B7-5D10-4EF1-A98B-71ECFC5198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7864378"/>
      </p:ext>
    </p:extLst>
  </p:cSld>
  <p:clrMapOvr>
    <a:masterClrMapping/>
  </p:clrMapOvr>
  <mc:AlternateContent xmlns:mc="http://schemas.openxmlformats.org/markup-compatibility/2006">
    <mc:Choice xmlns:p14="http://schemas.microsoft.com/office/powerpoint/2010/main" Requires="p14">
      <p:transition spd="slow" p14:dur="2000" advTm="83485"/>
    </mc:Choice>
    <mc:Fallback>
      <p:transition spd="slow" advTm="8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B24EF-E06E-4115-A0AF-52CE578CCD91}"/>
              </a:ext>
            </a:extLst>
          </p:cNvPr>
          <p:cNvSpPr>
            <a:spLocks noGrp="1"/>
          </p:cNvSpPr>
          <p:nvPr>
            <p:ph type="title"/>
          </p:nvPr>
        </p:nvSpPr>
        <p:spPr>
          <a:xfrm>
            <a:off x="572493" y="238539"/>
            <a:ext cx="11018520" cy="1434415"/>
          </a:xfrm>
        </p:spPr>
        <p:txBody>
          <a:bodyPr anchor="b">
            <a:normAutofit/>
          </a:bodyPr>
          <a:lstStyle/>
          <a:p>
            <a:r>
              <a:rPr lang="en-US" sz="5400"/>
              <a:t>Input</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C7F7FD-B6E4-48A3-8D37-B189BC3F14EE}"/>
              </a:ext>
            </a:extLst>
          </p:cNvPr>
          <p:cNvSpPr>
            <a:spLocks noGrp="1"/>
          </p:cNvSpPr>
          <p:nvPr>
            <p:ph idx="1"/>
          </p:nvPr>
        </p:nvSpPr>
        <p:spPr>
          <a:xfrm>
            <a:off x="572493" y="2071316"/>
            <a:ext cx="11018520" cy="4119172"/>
          </a:xfrm>
        </p:spPr>
        <p:txBody>
          <a:bodyPr anchor="t">
            <a:normAutofit lnSpcReduction="10000"/>
          </a:bodyPr>
          <a:lstStyle/>
          <a:p>
            <a:pPr marL="0" indent="0" rtl="0">
              <a:spcBef>
                <a:spcPts val="0"/>
              </a:spcBef>
              <a:spcAft>
                <a:spcPts val="0"/>
              </a:spcAft>
              <a:buNone/>
            </a:pPr>
            <a:r>
              <a:rPr lang="en-US" sz="2000" b="0" i="0" u="none" strike="noStrike">
                <a:effectLst/>
                <a:latin typeface="Arial" panose="020B0604020202020204" pitchFamily="34" charset="0"/>
                <a:cs typeface="Arial" panose="020B0604020202020204" pitchFamily="34" charset="0"/>
              </a:rPr>
              <a:t>The first line will consist of two integers, X and Y, consisting of the width and height of the city in blocks, respectively. Both values will be bounded by 20 &lt;= X,Y &lt;= 1000.</a:t>
            </a:r>
            <a:endParaRPr lang="en-US" sz="2000" b="0">
              <a:effectLst/>
              <a:latin typeface="Arial" panose="020B0604020202020204" pitchFamily="34" charset="0"/>
              <a:cs typeface="Arial" panose="020B0604020202020204" pitchFamily="34" charset="0"/>
            </a:endParaRPr>
          </a:p>
          <a:p>
            <a:pPr marL="0" indent="0" rtl="0">
              <a:spcBef>
                <a:spcPts val="0"/>
              </a:spcBef>
              <a:spcAft>
                <a:spcPts val="0"/>
              </a:spcAft>
              <a:buNone/>
            </a:pPr>
            <a:br>
              <a:rPr lang="en-US" sz="2000" b="0">
                <a:effectLst/>
                <a:latin typeface="Arial" panose="020B0604020202020204" pitchFamily="34" charset="0"/>
                <a:cs typeface="Arial" panose="020B0604020202020204" pitchFamily="34" charset="0"/>
              </a:rPr>
            </a:br>
            <a:r>
              <a:rPr lang="en-US" sz="2000" b="0" i="0" u="none" strike="noStrike">
                <a:effectLst/>
                <a:latin typeface="Arial" panose="020B0604020202020204" pitchFamily="34" charset="0"/>
                <a:cs typeface="Arial" panose="020B0604020202020204" pitchFamily="34" charset="0"/>
              </a:rPr>
              <a:t>The second line will consist of an integer M, representing the number of stores within the city limits. This will be bounded by 1 &lt;= M &lt;= 100.</a:t>
            </a:r>
            <a:endParaRPr lang="en-US" sz="2000" b="0">
              <a:effectLst/>
              <a:latin typeface="Arial" panose="020B0604020202020204" pitchFamily="34" charset="0"/>
              <a:cs typeface="Arial" panose="020B0604020202020204" pitchFamily="34" charset="0"/>
            </a:endParaRPr>
          </a:p>
          <a:p>
            <a:pPr marL="0" indent="0" rtl="0">
              <a:spcBef>
                <a:spcPts val="0"/>
              </a:spcBef>
              <a:spcAft>
                <a:spcPts val="0"/>
              </a:spcAft>
              <a:buNone/>
            </a:pPr>
            <a:br>
              <a:rPr lang="en-US" sz="2000" b="0">
                <a:effectLst/>
                <a:latin typeface="Arial" panose="020B0604020202020204" pitchFamily="34" charset="0"/>
                <a:cs typeface="Arial" panose="020B0604020202020204" pitchFamily="34" charset="0"/>
              </a:rPr>
            </a:br>
            <a:r>
              <a:rPr lang="en-US" sz="2000" b="0" i="0" u="none" strike="noStrike">
                <a:effectLst/>
                <a:latin typeface="Arial" panose="020B0604020202020204" pitchFamily="34" charset="0"/>
                <a:cs typeface="Arial" panose="020B0604020202020204" pitchFamily="34" charset="0"/>
              </a:rPr>
              <a:t>The next M lines will consist of four integers, W, X, Y, and N, which are the (X, Y) coordinate of the store with ID W in the city limits, and the capacity N for the total number of items at the store. The X and Y will be bounded within the city limits defined in the first line, and the capacity will be bounded by 0 &lt;= N &lt;= 25.</a:t>
            </a:r>
            <a:endParaRPr lang="en-US" sz="2000" b="0">
              <a:effectLst/>
              <a:latin typeface="Arial" panose="020B0604020202020204" pitchFamily="34" charset="0"/>
              <a:cs typeface="Arial" panose="020B0604020202020204" pitchFamily="34" charset="0"/>
            </a:endParaRPr>
          </a:p>
          <a:p>
            <a:pPr marL="0" indent="0" rtl="0">
              <a:spcBef>
                <a:spcPts val="0"/>
              </a:spcBef>
              <a:spcAft>
                <a:spcPts val="0"/>
              </a:spcAft>
              <a:buNone/>
            </a:pPr>
            <a:br>
              <a:rPr lang="en-US" sz="2000" b="0">
                <a:effectLst/>
                <a:latin typeface="Arial" panose="020B0604020202020204" pitchFamily="34" charset="0"/>
                <a:cs typeface="Arial" panose="020B0604020202020204" pitchFamily="34" charset="0"/>
              </a:rPr>
            </a:br>
            <a:r>
              <a:rPr lang="en-US" sz="2000" b="0" i="0" u="none" strike="noStrike">
                <a:effectLst/>
                <a:latin typeface="Arial" panose="020B0604020202020204" pitchFamily="34" charset="0"/>
                <a:cs typeface="Arial" panose="020B0604020202020204" pitchFamily="34" charset="0"/>
              </a:rPr>
              <a:t>The next line will consist of an integer P specifying the number of people within the city, followed by P lines consisting of two integers, X and Y, for the (X, Y) coordinates of each person within the city. The X and Y will be bounded within the city limits defined in the first line, and P will be bounded by 1 &lt;= P &lt;= 1000.</a:t>
            </a:r>
            <a:endParaRPr lang="en-US" sz="2000" b="0">
              <a:effectLst/>
              <a:latin typeface="Arial" panose="020B0604020202020204" pitchFamily="34" charset="0"/>
              <a:cs typeface="Arial" panose="020B0604020202020204" pitchFamily="34" charset="0"/>
            </a:endParaRPr>
          </a:p>
          <a:p>
            <a:pPr marL="0" indent="0">
              <a:buNone/>
            </a:pPr>
            <a:endParaRPr lang="en-US" sz="1500">
              <a:latin typeface="Arial" panose="020B0604020202020204" pitchFamily="34" charset="0"/>
              <a:cs typeface="Arial" panose="020B0604020202020204" pitchFamily="34" charset="0"/>
            </a:endParaRPr>
          </a:p>
        </p:txBody>
      </p:sp>
      <p:pic>
        <p:nvPicPr>
          <p:cNvPr id="17" name="Audio 16">
            <a:hlinkClick r:id="" action="ppaction://media"/>
            <a:extLst>
              <a:ext uri="{FF2B5EF4-FFF2-40B4-BE49-F238E27FC236}">
                <a16:creationId xmlns:a16="http://schemas.microsoft.com/office/drawing/2014/main" id="{727872E5-3219-4773-9394-D66E33F181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1005719"/>
      </p:ext>
    </p:extLst>
  </p:cSld>
  <p:clrMapOvr>
    <a:masterClrMapping/>
  </p:clrMapOvr>
  <mc:AlternateContent xmlns:mc="http://schemas.openxmlformats.org/markup-compatibility/2006">
    <mc:Choice xmlns:p14="http://schemas.microsoft.com/office/powerpoint/2010/main" Requires="p14">
      <p:transition spd="slow" p14:dur="2000" advTm="66186"/>
    </mc:Choice>
    <mc:Fallback>
      <p:transition spd="slow" advTm="6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Output</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pPr marL="0" indent="0" rtl="0">
              <a:spcBef>
                <a:spcPts val="0"/>
              </a:spcBef>
              <a:spcAft>
                <a:spcPts val="0"/>
              </a:spcAft>
              <a:buNone/>
            </a:pPr>
            <a:r>
              <a:rPr lang="en-US" sz="2200" b="0" i="0" u="none" strike="noStrike">
                <a:effectLst/>
                <a:latin typeface="Arial" panose="020B0604020202020204" pitchFamily="34" charset="0"/>
              </a:rPr>
              <a:t>For each test case, output the amount of time (as a whole number) that it will take for everyone to arrive to a store and get their product.</a:t>
            </a:r>
            <a:endParaRPr lang="en-US" sz="2200" b="0">
              <a:effectLst/>
            </a:endParaRPr>
          </a:p>
          <a:p>
            <a:pPr marL="0" indent="0" rtl="0">
              <a:spcBef>
                <a:spcPts val="0"/>
              </a:spcBef>
              <a:spcAft>
                <a:spcPts val="0"/>
              </a:spcAft>
              <a:buNone/>
            </a:pPr>
            <a:br>
              <a:rPr lang="en-US" sz="2200" b="0">
                <a:effectLst/>
              </a:rPr>
            </a:br>
            <a:r>
              <a:rPr lang="en-US" sz="2200" b="0" i="0" u="none" strike="noStrike">
                <a:effectLst/>
                <a:latin typeface="Arial" panose="020B0604020202020204" pitchFamily="34" charset="0"/>
              </a:rPr>
              <a:t>If there is not enough stock for everyone, print "out of stock".</a:t>
            </a:r>
            <a:endParaRPr lang="en-US" sz="2200" b="0">
              <a:effectLst/>
            </a:endParaRPr>
          </a:p>
          <a:p>
            <a:pPr marL="0" indent="0">
              <a:buNone/>
            </a:pPr>
            <a:endParaRPr lang="en-US" sz="2200"/>
          </a:p>
        </p:txBody>
      </p:sp>
      <p:pic>
        <p:nvPicPr>
          <p:cNvPr id="15" name="Picture 14">
            <a:extLst>
              <a:ext uri="{FF2B5EF4-FFF2-40B4-BE49-F238E27FC236}">
                <a16:creationId xmlns:a16="http://schemas.microsoft.com/office/drawing/2014/main" id="{3F959B68-1B4A-4A39-8181-D320B775CAD4}"/>
              </a:ext>
            </a:extLst>
          </p:cNvPr>
          <p:cNvPicPr>
            <a:picLocks noChangeAspect="1"/>
          </p:cNvPicPr>
          <p:nvPr/>
        </p:nvPicPr>
        <p:blipFill>
          <a:blip r:embed="rId4"/>
          <a:stretch>
            <a:fillRect/>
          </a:stretch>
        </p:blipFill>
        <p:spPr>
          <a:xfrm>
            <a:off x="8420100" y="3285675"/>
            <a:ext cx="3125193" cy="2682351"/>
          </a:xfrm>
          <a:prstGeom prst="rect">
            <a:avLst/>
          </a:prstGeom>
        </p:spPr>
      </p:pic>
      <p:pic>
        <p:nvPicPr>
          <p:cNvPr id="6" name="Audio 5">
            <a:hlinkClick r:id="" action="ppaction://media"/>
            <a:extLst>
              <a:ext uri="{FF2B5EF4-FFF2-40B4-BE49-F238E27FC236}">
                <a16:creationId xmlns:a16="http://schemas.microsoft.com/office/drawing/2014/main" id="{E1D7573A-DE6B-45CB-8CDA-55D6C06B90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8630144"/>
      </p:ext>
    </p:extLst>
  </p:cSld>
  <p:clrMapOvr>
    <a:masterClrMapping/>
  </p:clrMapOvr>
  <mc:AlternateContent xmlns:mc="http://schemas.openxmlformats.org/markup-compatibility/2006">
    <mc:Choice xmlns:p14="http://schemas.microsoft.com/office/powerpoint/2010/main" Requires="p14">
      <p:transition spd="slow" p14:dur="2000" advTm="15799"/>
    </mc:Choice>
    <mc:Fallback>
      <p:transition spd="slow" advTm="1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58DE-9DE4-4866-8BDD-3118CD1AB14E}"/>
              </a:ext>
            </a:extLst>
          </p:cNvPr>
          <p:cNvSpPr>
            <a:spLocks noGrp="1"/>
          </p:cNvSpPr>
          <p:nvPr>
            <p:ph type="title"/>
          </p:nvPr>
        </p:nvSpPr>
        <p:spPr/>
        <p:txBody>
          <a:bodyPr/>
          <a:lstStyle/>
          <a:p>
            <a:r>
              <a:rPr lang="en-US"/>
              <a:t>Sample </a:t>
            </a:r>
          </a:p>
        </p:txBody>
      </p:sp>
      <p:sp>
        <p:nvSpPr>
          <p:cNvPr id="7" name="TextBox 6">
            <a:extLst>
              <a:ext uri="{FF2B5EF4-FFF2-40B4-BE49-F238E27FC236}">
                <a16:creationId xmlns:a16="http://schemas.microsoft.com/office/drawing/2014/main" id="{145495BE-EEAA-4A1C-8C2B-495891EA0AFE}"/>
              </a:ext>
            </a:extLst>
          </p:cNvPr>
          <p:cNvSpPr txBox="1"/>
          <p:nvPr/>
        </p:nvSpPr>
        <p:spPr>
          <a:xfrm>
            <a:off x="4017667" y="2103659"/>
            <a:ext cx="1710388" cy="369332"/>
          </a:xfrm>
          <a:prstGeom prst="rect">
            <a:avLst/>
          </a:prstGeom>
          <a:noFill/>
        </p:spPr>
        <p:txBody>
          <a:bodyPr wrap="square" rtlCol="0">
            <a:spAutoFit/>
          </a:bodyPr>
          <a:lstStyle/>
          <a:p>
            <a:r>
              <a:rPr lang="en-US"/>
              <a:t>Input</a:t>
            </a:r>
          </a:p>
        </p:txBody>
      </p:sp>
      <p:sp>
        <p:nvSpPr>
          <p:cNvPr id="8" name="TextBox 7">
            <a:extLst>
              <a:ext uri="{FF2B5EF4-FFF2-40B4-BE49-F238E27FC236}">
                <a16:creationId xmlns:a16="http://schemas.microsoft.com/office/drawing/2014/main" id="{7F2CB01F-D844-45E2-9D72-E948555117AB}"/>
              </a:ext>
            </a:extLst>
          </p:cNvPr>
          <p:cNvSpPr txBox="1"/>
          <p:nvPr/>
        </p:nvSpPr>
        <p:spPr>
          <a:xfrm>
            <a:off x="6566580" y="2103659"/>
            <a:ext cx="1710388" cy="369332"/>
          </a:xfrm>
          <a:prstGeom prst="rect">
            <a:avLst/>
          </a:prstGeom>
          <a:noFill/>
        </p:spPr>
        <p:txBody>
          <a:bodyPr wrap="square" rtlCol="0">
            <a:spAutoFit/>
          </a:bodyPr>
          <a:lstStyle/>
          <a:p>
            <a:r>
              <a:rPr lang="en-US"/>
              <a:t>Output</a:t>
            </a:r>
          </a:p>
        </p:txBody>
      </p:sp>
      <p:sp>
        <p:nvSpPr>
          <p:cNvPr id="9" name="Rectangle: Rounded Corners 8">
            <a:extLst>
              <a:ext uri="{FF2B5EF4-FFF2-40B4-BE49-F238E27FC236}">
                <a16:creationId xmlns:a16="http://schemas.microsoft.com/office/drawing/2014/main" id="{6629820C-D638-4C42-A683-392CE6DE61C2}"/>
              </a:ext>
            </a:extLst>
          </p:cNvPr>
          <p:cNvSpPr/>
          <p:nvPr/>
        </p:nvSpPr>
        <p:spPr>
          <a:xfrm>
            <a:off x="3942183" y="2573572"/>
            <a:ext cx="1493301" cy="2238135"/>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100 100</a:t>
            </a:r>
          </a:p>
          <a:p>
            <a:r>
              <a:rPr lang="en-US" sz="1200">
                <a:solidFill>
                  <a:schemeClr val="tx1"/>
                </a:solidFill>
              </a:rPr>
              <a:t>4</a:t>
            </a:r>
          </a:p>
          <a:p>
            <a:r>
              <a:rPr lang="en-US" sz="1200">
                <a:solidFill>
                  <a:schemeClr val="tx1"/>
                </a:solidFill>
              </a:rPr>
              <a:t>0 0 0 1</a:t>
            </a:r>
          </a:p>
          <a:p>
            <a:r>
              <a:rPr lang="en-US" sz="1200">
                <a:solidFill>
                  <a:schemeClr val="tx1"/>
                </a:solidFill>
              </a:rPr>
              <a:t>1 100 0 1</a:t>
            </a:r>
          </a:p>
          <a:p>
            <a:r>
              <a:rPr lang="en-US" sz="1200">
                <a:solidFill>
                  <a:schemeClr val="tx1"/>
                </a:solidFill>
              </a:rPr>
              <a:t>2 0 100 1</a:t>
            </a:r>
          </a:p>
          <a:p>
            <a:r>
              <a:rPr lang="en-US" sz="1200">
                <a:solidFill>
                  <a:schemeClr val="tx1"/>
                </a:solidFill>
              </a:rPr>
              <a:t>3 100 100 1</a:t>
            </a:r>
          </a:p>
          <a:p>
            <a:r>
              <a:rPr lang="en-US" sz="1200">
                <a:solidFill>
                  <a:schemeClr val="tx1"/>
                </a:solidFill>
              </a:rPr>
              <a:t>4</a:t>
            </a:r>
          </a:p>
          <a:p>
            <a:r>
              <a:rPr lang="en-US" sz="1200">
                <a:solidFill>
                  <a:schemeClr val="tx1"/>
                </a:solidFill>
              </a:rPr>
              <a:t>25 25</a:t>
            </a:r>
          </a:p>
          <a:p>
            <a:r>
              <a:rPr lang="en-US" sz="1200">
                <a:solidFill>
                  <a:schemeClr val="tx1"/>
                </a:solidFill>
              </a:rPr>
              <a:t>25 75</a:t>
            </a:r>
          </a:p>
          <a:p>
            <a:r>
              <a:rPr lang="en-US" sz="1200">
                <a:solidFill>
                  <a:schemeClr val="tx1"/>
                </a:solidFill>
              </a:rPr>
              <a:t>75 75</a:t>
            </a:r>
          </a:p>
          <a:p>
            <a:r>
              <a:rPr lang="en-US" sz="1200">
                <a:solidFill>
                  <a:schemeClr val="tx1"/>
                </a:solidFill>
              </a:rPr>
              <a:t>75 25</a:t>
            </a:r>
          </a:p>
        </p:txBody>
      </p:sp>
      <p:sp>
        <p:nvSpPr>
          <p:cNvPr id="15" name="Rectangle: Rounded Corners 14">
            <a:extLst>
              <a:ext uri="{FF2B5EF4-FFF2-40B4-BE49-F238E27FC236}">
                <a16:creationId xmlns:a16="http://schemas.microsoft.com/office/drawing/2014/main" id="{8C128C7A-7C11-4689-9E64-A52903D7426C}"/>
              </a:ext>
            </a:extLst>
          </p:cNvPr>
          <p:cNvSpPr/>
          <p:nvPr/>
        </p:nvSpPr>
        <p:spPr>
          <a:xfrm>
            <a:off x="6566580" y="2573572"/>
            <a:ext cx="1493301" cy="2238135"/>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50</a:t>
            </a:r>
          </a:p>
        </p:txBody>
      </p:sp>
      <p:sp>
        <p:nvSpPr>
          <p:cNvPr id="3" name="TextBox 2">
            <a:extLst>
              <a:ext uri="{FF2B5EF4-FFF2-40B4-BE49-F238E27FC236}">
                <a16:creationId xmlns:a16="http://schemas.microsoft.com/office/drawing/2014/main" id="{1CD0F987-7670-3A97-0C90-2CB6CE55F852}"/>
              </a:ext>
            </a:extLst>
          </p:cNvPr>
          <p:cNvSpPr txBox="1"/>
          <p:nvPr/>
        </p:nvSpPr>
        <p:spPr>
          <a:xfrm>
            <a:off x="604837" y="47720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4" name="TextBox 3">
            <a:extLst>
              <a:ext uri="{FF2B5EF4-FFF2-40B4-BE49-F238E27FC236}">
                <a16:creationId xmlns:a16="http://schemas.microsoft.com/office/drawing/2014/main" id="{880E1EFD-4339-E63C-F696-C80FEC4982B3}"/>
              </a:ext>
            </a:extLst>
          </p:cNvPr>
          <p:cNvSpPr txBox="1"/>
          <p:nvPr/>
        </p:nvSpPr>
        <p:spPr>
          <a:xfrm>
            <a:off x="474332" y="5846544"/>
            <a:ext cx="3004209" cy="646331"/>
          </a:xfrm>
          <a:prstGeom prst="rect">
            <a:avLst/>
          </a:prstGeom>
          <a:noFill/>
        </p:spPr>
        <p:txBody>
          <a:bodyPr wrap="square" rtlCol="0">
            <a:spAutoFit/>
          </a:bodyPr>
          <a:lstStyle/>
          <a:p>
            <a:r>
              <a:rPr lang="en-US" dirty="0"/>
              <a:t>Time Limit: 1 second</a:t>
            </a:r>
          </a:p>
          <a:p>
            <a:r>
              <a:rPr lang="en-US" dirty="0"/>
              <a:t>Memory Limit: 1024 MB</a:t>
            </a:r>
          </a:p>
        </p:txBody>
      </p:sp>
    </p:spTree>
    <p:extLst>
      <p:ext uri="{BB962C8B-B14F-4D97-AF65-F5344CB8AC3E}">
        <p14:creationId xmlns:p14="http://schemas.microsoft.com/office/powerpoint/2010/main" val="2713175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Solution Overview</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3105140"/>
          </a:xfrm>
        </p:spPr>
        <p:txBody>
          <a:bodyPr anchor="t">
            <a:normAutofit/>
          </a:bodyPr>
          <a:lstStyle/>
          <a:p>
            <a:r>
              <a:rPr lang="en-US" sz="2400"/>
              <a:t>Locate the stores</a:t>
            </a:r>
          </a:p>
          <a:p>
            <a:endParaRPr lang="en-US" sz="1800"/>
          </a:p>
          <a:p>
            <a:r>
              <a:rPr lang="en-US" sz="2200"/>
              <a:t>Create a map between different stores</a:t>
            </a:r>
          </a:p>
          <a:p>
            <a:endParaRPr lang="en-US" sz="2200"/>
          </a:p>
          <a:p>
            <a:r>
              <a:rPr lang="en-US" sz="2200"/>
              <a:t>Locate each person</a:t>
            </a:r>
          </a:p>
          <a:p>
            <a:endParaRPr lang="en-US" sz="2200"/>
          </a:p>
          <a:p>
            <a:r>
              <a:rPr lang="en-US" sz="2200"/>
              <a:t>Get each person to a store with stock</a:t>
            </a:r>
            <a:endParaRPr lang="en-US" sz="1800"/>
          </a:p>
          <a:p>
            <a:endParaRPr lang="en-US" sz="1800"/>
          </a:p>
          <a:p>
            <a:pPr lvl="1"/>
            <a:endParaRPr lang="en-US" sz="1800"/>
          </a:p>
        </p:txBody>
      </p:sp>
      <p:pic>
        <p:nvPicPr>
          <p:cNvPr id="21" name="Graphic 20" descr="User with solid fill">
            <a:extLst>
              <a:ext uri="{FF2B5EF4-FFF2-40B4-BE49-F238E27FC236}">
                <a16:creationId xmlns:a16="http://schemas.microsoft.com/office/drawing/2014/main" id="{939C54C6-3AA5-4100-A95A-61C1251D27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5282" y="5770817"/>
            <a:ext cx="598766" cy="598766"/>
          </a:xfrm>
          <a:prstGeom prst="rect">
            <a:avLst/>
          </a:prstGeom>
        </p:spPr>
      </p:pic>
      <p:pic>
        <p:nvPicPr>
          <p:cNvPr id="22" name="Graphic 21" descr="User with solid fill">
            <a:extLst>
              <a:ext uri="{FF2B5EF4-FFF2-40B4-BE49-F238E27FC236}">
                <a16:creationId xmlns:a16="http://schemas.microsoft.com/office/drawing/2014/main" id="{F0F14433-7301-4EEA-B059-E70D42CF41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52885" y="3726614"/>
            <a:ext cx="598766" cy="598766"/>
          </a:xfrm>
          <a:prstGeom prst="rect">
            <a:avLst/>
          </a:prstGeom>
        </p:spPr>
      </p:pic>
      <p:pic>
        <p:nvPicPr>
          <p:cNvPr id="23" name="Graphic 22" descr="User with solid fill">
            <a:extLst>
              <a:ext uri="{FF2B5EF4-FFF2-40B4-BE49-F238E27FC236}">
                <a16:creationId xmlns:a16="http://schemas.microsoft.com/office/drawing/2014/main" id="{CFDE7C58-E38C-4D1F-9FCB-4939BAA8BA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34069" y="4398396"/>
            <a:ext cx="598766" cy="598766"/>
          </a:xfrm>
          <a:prstGeom prst="rect">
            <a:avLst/>
          </a:prstGeom>
        </p:spPr>
      </p:pic>
      <p:pic>
        <p:nvPicPr>
          <p:cNvPr id="24" name="Graphic 23" descr="Store with solid fill">
            <a:extLst>
              <a:ext uri="{FF2B5EF4-FFF2-40B4-BE49-F238E27FC236}">
                <a16:creationId xmlns:a16="http://schemas.microsoft.com/office/drawing/2014/main" id="{F425661E-1171-4507-8891-6AAB625734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24913" y="3010530"/>
            <a:ext cx="807922" cy="807922"/>
          </a:xfrm>
          <a:prstGeom prst="rect">
            <a:avLst/>
          </a:prstGeom>
        </p:spPr>
      </p:pic>
      <p:pic>
        <p:nvPicPr>
          <p:cNvPr id="25" name="Graphic 24" descr="Store with solid fill">
            <a:extLst>
              <a:ext uri="{FF2B5EF4-FFF2-40B4-BE49-F238E27FC236}">
                <a16:creationId xmlns:a16="http://schemas.microsoft.com/office/drawing/2014/main" id="{975AA96B-D902-49EB-87CA-AAC2FFCC76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80873" y="5002269"/>
            <a:ext cx="807922" cy="807922"/>
          </a:xfrm>
          <a:prstGeom prst="rect">
            <a:avLst/>
          </a:prstGeom>
        </p:spPr>
      </p:pic>
      <p:cxnSp>
        <p:nvCxnSpPr>
          <p:cNvPr id="26" name="Straight Arrow Connector 25">
            <a:extLst>
              <a:ext uri="{FF2B5EF4-FFF2-40B4-BE49-F238E27FC236}">
                <a16:creationId xmlns:a16="http://schemas.microsoft.com/office/drawing/2014/main" id="{654E72C1-D14F-43C6-833E-28FBC4456744}"/>
              </a:ext>
            </a:extLst>
          </p:cNvPr>
          <p:cNvCxnSpPr>
            <a:cxnSpLocks/>
          </p:cNvCxnSpPr>
          <p:nvPr/>
        </p:nvCxnSpPr>
        <p:spPr>
          <a:xfrm>
            <a:off x="9052268" y="4325380"/>
            <a:ext cx="163450" cy="712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0D601CA-AEF9-4052-8EF2-9D2AA9F47FC9}"/>
              </a:ext>
            </a:extLst>
          </p:cNvPr>
          <p:cNvCxnSpPr>
            <a:cxnSpLocks/>
          </p:cNvCxnSpPr>
          <p:nvPr/>
        </p:nvCxnSpPr>
        <p:spPr>
          <a:xfrm flipH="1" flipV="1">
            <a:off x="10928874" y="3818452"/>
            <a:ext cx="104578" cy="5799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8DEDE0DA-B28C-4C78-B823-EB35E8DBFC55}"/>
              </a:ext>
            </a:extLst>
          </p:cNvPr>
          <p:cNvCxnSpPr>
            <a:cxnSpLocks/>
          </p:cNvCxnSpPr>
          <p:nvPr/>
        </p:nvCxnSpPr>
        <p:spPr>
          <a:xfrm flipH="1" flipV="1">
            <a:off x="9624642" y="5665694"/>
            <a:ext cx="900640" cy="4045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29" name="Graphic 28" descr="Store with solid fill">
            <a:extLst>
              <a:ext uri="{FF2B5EF4-FFF2-40B4-BE49-F238E27FC236}">
                <a16:creationId xmlns:a16="http://schemas.microsoft.com/office/drawing/2014/main" id="{C7BA3039-424C-41C5-AA80-66BE44EAB0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0936" y="5005707"/>
            <a:ext cx="807922" cy="807922"/>
          </a:xfrm>
          <a:prstGeom prst="rect">
            <a:avLst/>
          </a:prstGeom>
        </p:spPr>
      </p:pic>
      <p:cxnSp>
        <p:nvCxnSpPr>
          <p:cNvPr id="30" name="Straight Arrow Connector 29">
            <a:extLst>
              <a:ext uri="{FF2B5EF4-FFF2-40B4-BE49-F238E27FC236}">
                <a16:creationId xmlns:a16="http://schemas.microsoft.com/office/drawing/2014/main" id="{F9B6A592-266A-4089-AB92-131CF86A3464}"/>
              </a:ext>
            </a:extLst>
          </p:cNvPr>
          <p:cNvCxnSpPr>
            <a:cxnSpLocks/>
          </p:cNvCxnSpPr>
          <p:nvPr/>
        </p:nvCxnSpPr>
        <p:spPr>
          <a:xfrm flipV="1">
            <a:off x="9664698" y="3771148"/>
            <a:ext cx="1069371" cy="18945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221F9D9F-9B72-4830-9EA3-275819F9F8E0}"/>
              </a:ext>
            </a:extLst>
          </p:cNvPr>
          <p:cNvCxnSpPr>
            <a:cxnSpLocks/>
          </p:cNvCxnSpPr>
          <p:nvPr/>
        </p:nvCxnSpPr>
        <p:spPr>
          <a:xfrm flipH="1">
            <a:off x="9624642" y="3771148"/>
            <a:ext cx="971640" cy="126701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 name="Audio 33">
            <a:hlinkClick r:id="" action="ppaction://media"/>
            <a:extLst>
              <a:ext uri="{FF2B5EF4-FFF2-40B4-BE49-F238E27FC236}">
                <a16:creationId xmlns:a16="http://schemas.microsoft.com/office/drawing/2014/main" id="{F37684B8-5C41-44EC-8D99-C1BA3CC9A662}"/>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71346453"/>
      </p:ext>
    </p:extLst>
  </p:cSld>
  <p:clrMapOvr>
    <a:masterClrMapping/>
  </p:clrMapOvr>
  <mc:AlternateContent xmlns:mc="http://schemas.openxmlformats.org/markup-compatibility/2006">
    <mc:Choice xmlns:p14="http://schemas.microsoft.com/office/powerpoint/2010/main" Requires="p14">
      <p:transition spd="slow" p14:dur="2000" advTm="28415"/>
    </mc:Choice>
    <mc:Fallback>
      <p:transition spd="slow" advTm="28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34"/>
                </p:tgtEl>
              </p:cMediaNode>
            </p:audio>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Locating Stores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372946"/>
          </a:xfrm>
        </p:spPr>
        <p:txBody>
          <a:bodyPr anchor="t">
            <a:normAutofit lnSpcReduction="10000"/>
          </a:bodyPr>
          <a:lstStyle/>
          <a:p>
            <a:r>
              <a:rPr lang="en-US" sz="2200"/>
              <a:t>Start by locating the stores, and storing capacity</a:t>
            </a:r>
            <a:endParaRPr lang="en-US" sz="1800"/>
          </a:p>
          <a:p>
            <a:pPr lvl="1"/>
            <a:endParaRPr lang="en-US" sz="1800"/>
          </a:p>
        </p:txBody>
      </p:sp>
      <p:sp>
        <p:nvSpPr>
          <p:cNvPr id="10" name="Content Placeholder 2">
            <a:extLst>
              <a:ext uri="{FF2B5EF4-FFF2-40B4-BE49-F238E27FC236}">
                <a16:creationId xmlns:a16="http://schemas.microsoft.com/office/drawing/2014/main" id="{B79DB3CA-3D2F-487C-AFE0-B8004EBD6295}"/>
              </a:ext>
            </a:extLst>
          </p:cNvPr>
          <p:cNvSpPr txBox="1">
            <a:spLocks/>
          </p:cNvSpPr>
          <p:nvPr/>
        </p:nvSpPr>
        <p:spPr>
          <a:xfrm>
            <a:off x="572491" y="3002932"/>
            <a:ext cx="9092207" cy="302529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r>
              <a:rPr lang="en-US" sz="1400" b="0">
                <a:solidFill>
                  <a:srgbClr val="0000FF"/>
                </a:solidFill>
                <a:effectLst/>
                <a:latin typeface="Consolas" panose="020B0609020204030204" pitchFamily="49" charset="0"/>
              </a:rPr>
              <a:t>def</a:t>
            </a:r>
            <a:r>
              <a:rPr lang="en-US" sz="1400" b="0">
                <a:solidFill>
                  <a:srgbClr val="000000"/>
                </a:solidFill>
                <a:effectLst/>
                <a:latin typeface="Consolas" panose="020B0609020204030204" pitchFamily="49" charset="0"/>
              </a:rPr>
              <a:t> </a:t>
            </a:r>
            <a:r>
              <a:rPr lang="en-US" sz="1400" b="0" err="1">
                <a:solidFill>
                  <a:srgbClr val="795E26"/>
                </a:solidFill>
                <a:effectLst/>
                <a:latin typeface="Consolas" panose="020B0609020204030204" pitchFamily="49" charset="0"/>
              </a:rPr>
              <a:t>process_store</a:t>
            </a:r>
            <a:r>
              <a:rPr lang="en-US" sz="1400" b="0">
                <a:solidFill>
                  <a:srgbClr val="000000"/>
                </a:solidFill>
                <a:effectLst/>
                <a:latin typeface="Consolas" panose="020B0609020204030204" pitchFamily="49" charset="0"/>
              </a:rPr>
              <a:t>():</a:t>
            </a: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8000"/>
                </a:solidFill>
                <a:effectLst/>
                <a:latin typeface="Consolas" panose="020B0609020204030204" pitchFamily="49" charset="0"/>
              </a:rPr>
              <a:t># Declare global variable for modification</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00FF"/>
                </a:solidFill>
                <a:effectLst/>
                <a:latin typeface="Consolas" panose="020B0609020204030204" pitchFamily="49" charset="0"/>
              </a:rPr>
              <a:t>global</a:t>
            </a:r>
            <a:r>
              <a:rPr lang="en-US" sz="1400" b="0">
                <a:solidFill>
                  <a:srgbClr val="000000"/>
                </a:solidFill>
                <a:effectLst/>
                <a:latin typeface="Consolas" panose="020B0609020204030204" pitchFamily="49" charset="0"/>
              </a:rPr>
              <a:t> </a:t>
            </a:r>
            <a:r>
              <a:rPr lang="en-US" sz="1400" b="0" err="1">
                <a:solidFill>
                  <a:srgbClr val="001080"/>
                </a:solidFill>
                <a:effectLst/>
                <a:latin typeface="Consolas" panose="020B0609020204030204" pitchFamily="49" charset="0"/>
              </a:rPr>
              <a:t>total_stock</a:t>
            </a:r>
            <a:endParaRPr lang="en-US" sz="1400" b="0">
              <a:solidFill>
                <a:srgbClr val="000000"/>
              </a:solidFill>
              <a:effectLst/>
              <a:latin typeface="Consolas" panose="020B0609020204030204" pitchFamily="49" charset="0"/>
            </a:endParaRPr>
          </a:p>
          <a:p>
            <a:pPr marL="0" indent="0">
              <a:spcBef>
                <a:spcPts val="500"/>
              </a:spcBef>
              <a:buNone/>
            </a:pPr>
            <a:br>
              <a:rPr lang="en-US" sz="1400" b="0">
                <a:solidFill>
                  <a:srgbClr val="000000"/>
                </a:solidFill>
                <a:effectLst/>
                <a:latin typeface="Consolas" panose="020B0609020204030204" pitchFamily="49" charset="0"/>
              </a:rPr>
            </a:br>
            <a:r>
              <a:rPr lang="en-US" sz="1400" b="0">
                <a:solidFill>
                  <a:srgbClr val="000000"/>
                </a:solidFill>
                <a:effectLst/>
                <a:latin typeface="Consolas" panose="020B0609020204030204" pitchFamily="49" charset="0"/>
              </a:rPr>
              <a:t>    </a:t>
            </a:r>
            <a:r>
              <a:rPr lang="en-US" sz="1400" b="0">
                <a:solidFill>
                  <a:srgbClr val="008000"/>
                </a:solidFill>
                <a:effectLst/>
                <a:latin typeface="Consolas" panose="020B0609020204030204" pitchFamily="49" charset="0"/>
              </a:rPr>
              <a:t># Read in the ID, X, Y, and capacity of the store</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id</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x</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y</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capacity</a:t>
            </a:r>
            <a:r>
              <a:rPr lang="en-US" sz="1400" b="0">
                <a:solidFill>
                  <a:srgbClr val="000000"/>
                </a:solidFill>
                <a:effectLst/>
                <a:latin typeface="Consolas" panose="020B0609020204030204" pitchFamily="49" charset="0"/>
              </a:rPr>
              <a:t> = </a:t>
            </a:r>
            <a:r>
              <a:rPr lang="en-US" sz="1400" b="0">
                <a:solidFill>
                  <a:srgbClr val="267F99"/>
                </a:solidFill>
                <a:effectLst/>
                <a:latin typeface="Consolas" panose="020B0609020204030204" pitchFamily="49" charset="0"/>
              </a:rPr>
              <a:t>map</a:t>
            </a:r>
            <a:r>
              <a:rPr lang="en-US" sz="1400" b="0">
                <a:solidFill>
                  <a:srgbClr val="000000"/>
                </a:solidFill>
                <a:effectLst/>
                <a:latin typeface="Consolas" panose="020B0609020204030204" pitchFamily="49" charset="0"/>
              </a:rPr>
              <a:t>(</a:t>
            </a:r>
            <a:r>
              <a:rPr lang="en-US" sz="1400" b="0">
                <a:solidFill>
                  <a:srgbClr val="267F99"/>
                </a:solidFill>
                <a:effectLst/>
                <a:latin typeface="Consolas" panose="020B0609020204030204" pitchFamily="49" charset="0"/>
              </a:rPr>
              <a:t>int</a:t>
            </a:r>
            <a:r>
              <a:rPr lang="en-US" sz="1400" b="0">
                <a:solidFill>
                  <a:srgbClr val="000000"/>
                </a:solidFill>
                <a:effectLst/>
                <a:latin typeface="Consolas" panose="020B0609020204030204" pitchFamily="49" charset="0"/>
              </a:rPr>
              <a:t>, </a:t>
            </a:r>
            <a:r>
              <a:rPr lang="en-US" sz="1400" b="0" err="1">
                <a:solidFill>
                  <a:srgbClr val="267F99"/>
                </a:solidFill>
                <a:effectLst/>
                <a:latin typeface="Consolas" panose="020B0609020204030204" pitchFamily="49" charset="0"/>
              </a:rPr>
              <a:t>sys</a:t>
            </a:r>
            <a:r>
              <a:rPr lang="en-US" sz="1400" b="0" err="1">
                <a:solidFill>
                  <a:srgbClr val="000000"/>
                </a:solidFill>
                <a:effectLst/>
                <a:latin typeface="Consolas" panose="020B0609020204030204" pitchFamily="49" charset="0"/>
              </a:rPr>
              <a:t>.</a:t>
            </a:r>
            <a:r>
              <a:rPr lang="en-US" sz="1400" b="0" err="1">
                <a:solidFill>
                  <a:srgbClr val="001080"/>
                </a:solidFill>
                <a:effectLst/>
                <a:latin typeface="Consolas" panose="020B0609020204030204" pitchFamily="49" charset="0"/>
              </a:rPr>
              <a:t>stdin</a:t>
            </a:r>
            <a:r>
              <a:rPr lang="en-US" sz="1400" b="0" err="1">
                <a:solidFill>
                  <a:srgbClr val="000000"/>
                </a:solidFill>
                <a:effectLst/>
                <a:latin typeface="Consolas" panose="020B0609020204030204" pitchFamily="49" charset="0"/>
              </a:rPr>
              <a:t>.</a:t>
            </a:r>
            <a:r>
              <a:rPr lang="en-US" sz="1400" b="0" err="1">
                <a:solidFill>
                  <a:srgbClr val="795E26"/>
                </a:solidFill>
                <a:effectLst/>
                <a:latin typeface="Consolas" panose="020B0609020204030204" pitchFamily="49" charset="0"/>
              </a:rPr>
              <a:t>readline</a:t>
            </a:r>
            <a:r>
              <a:rPr lang="en-US" sz="1400" b="0">
                <a:solidFill>
                  <a:srgbClr val="000000"/>
                </a:solidFill>
                <a:effectLst/>
                <a:latin typeface="Consolas" panose="020B0609020204030204" pitchFamily="49" charset="0"/>
              </a:rPr>
              <a:t>().</a:t>
            </a:r>
            <a:r>
              <a:rPr lang="en-US" sz="1400" b="0">
                <a:solidFill>
                  <a:srgbClr val="795E26"/>
                </a:solidFill>
                <a:effectLst/>
                <a:latin typeface="Consolas" panose="020B0609020204030204" pitchFamily="49" charset="0"/>
              </a:rPr>
              <a:t>strip</a:t>
            </a:r>
            <a:r>
              <a:rPr lang="en-US" sz="1400" b="0">
                <a:solidFill>
                  <a:srgbClr val="000000"/>
                </a:solidFill>
                <a:effectLst/>
                <a:latin typeface="Consolas" panose="020B0609020204030204" pitchFamily="49" charset="0"/>
              </a:rPr>
              <a:t>(</a:t>
            </a:r>
            <a:r>
              <a:rPr lang="en-US" sz="1400" b="0">
                <a:solidFill>
                  <a:srgbClr val="A31515"/>
                </a:solidFill>
                <a:effectLst/>
                <a:latin typeface="Consolas" panose="020B0609020204030204" pitchFamily="49" charset="0"/>
              </a:rPr>
              <a:t>"</a:t>
            </a:r>
            <a:r>
              <a:rPr lang="en-US" sz="1400" b="0">
                <a:solidFill>
                  <a:srgbClr val="EE0000"/>
                </a:solidFill>
                <a:effectLst/>
                <a:latin typeface="Consolas" panose="020B0609020204030204" pitchFamily="49" charset="0"/>
              </a:rPr>
              <a:t>\n</a:t>
            </a:r>
            <a:r>
              <a:rPr lang="en-US" sz="1400" b="0">
                <a:solidFill>
                  <a:srgbClr val="A31515"/>
                </a:solidFill>
                <a:effectLst/>
                <a:latin typeface="Consolas" panose="020B0609020204030204" pitchFamily="49" charset="0"/>
              </a:rPr>
              <a:t>"</a:t>
            </a:r>
            <a:r>
              <a:rPr lang="en-US" sz="1400" b="0">
                <a:solidFill>
                  <a:srgbClr val="000000"/>
                </a:solidFill>
                <a:effectLst/>
                <a:latin typeface="Consolas" panose="020B0609020204030204" pitchFamily="49" charset="0"/>
              </a:rPr>
              <a:t>).</a:t>
            </a:r>
            <a:r>
              <a:rPr lang="en-US" sz="1400" b="0">
                <a:solidFill>
                  <a:srgbClr val="795E26"/>
                </a:solidFill>
                <a:effectLst/>
                <a:latin typeface="Consolas" panose="020B0609020204030204" pitchFamily="49" charset="0"/>
              </a:rPr>
              <a:t>split</a:t>
            </a:r>
            <a:r>
              <a:rPr lang="en-US" sz="1400" b="0">
                <a:solidFill>
                  <a:srgbClr val="000000"/>
                </a:solidFill>
                <a:effectLst/>
                <a:latin typeface="Consolas" panose="020B0609020204030204" pitchFamily="49" charset="0"/>
              </a:rPr>
              <a:t>(</a:t>
            </a:r>
            <a:r>
              <a:rPr lang="en-US" sz="1400" b="0">
                <a:solidFill>
                  <a:srgbClr val="A31515"/>
                </a:solidFill>
                <a:effectLst/>
                <a:latin typeface="Consolas" panose="020B0609020204030204" pitchFamily="49" charset="0"/>
              </a:rPr>
              <a:t>" "</a:t>
            </a:r>
            <a:r>
              <a:rPr lang="en-US" sz="1400" b="0">
                <a:solidFill>
                  <a:srgbClr val="000000"/>
                </a:solidFill>
                <a:effectLst/>
                <a:latin typeface="Consolas" panose="020B0609020204030204" pitchFamily="49" charset="0"/>
              </a:rPr>
              <a:t>))</a:t>
            </a:r>
          </a:p>
          <a:p>
            <a:pPr marL="0" indent="0">
              <a:spcBef>
                <a:spcPts val="500"/>
              </a:spcBef>
              <a:buNone/>
            </a:pPr>
            <a:br>
              <a:rPr lang="en-US" sz="1400" b="0">
                <a:solidFill>
                  <a:srgbClr val="000000"/>
                </a:solidFill>
                <a:effectLst/>
                <a:latin typeface="Consolas" panose="020B0609020204030204" pitchFamily="49" charset="0"/>
              </a:rPr>
            </a:br>
            <a:r>
              <a:rPr lang="en-US" sz="1400" b="0">
                <a:solidFill>
                  <a:srgbClr val="000000"/>
                </a:solidFill>
                <a:effectLst/>
                <a:latin typeface="Consolas" panose="020B0609020204030204" pitchFamily="49" charset="0"/>
              </a:rPr>
              <a:t>    </a:t>
            </a:r>
            <a:r>
              <a:rPr lang="en-US" sz="1400" b="0">
                <a:solidFill>
                  <a:srgbClr val="008000"/>
                </a:solidFill>
                <a:effectLst/>
                <a:latin typeface="Consolas" panose="020B0609020204030204" pitchFamily="49" charset="0"/>
              </a:rPr>
              <a:t># Save the store's location and capacity</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stores</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id</a:t>
            </a:r>
            <a:r>
              <a:rPr lang="en-US" sz="1400" b="0">
                <a:solidFill>
                  <a:srgbClr val="000000"/>
                </a:solidFill>
                <a:effectLst/>
                <a:latin typeface="Consolas" panose="020B0609020204030204" pitchFamily="49" charset="0"/>
              </a:rPr>
              <a:t>] = (</a:t>
            </a:r>
            <a:r>
              <a:rPr lang="en-US" sz="1400" b="0">
                <a:solidFill>
                  <a:srgbClr val="001080"/>
                </a:solidFill>
                <a:effectLst/>
                <a:latin typeface="Consolas" panose="020B0609020204030204" pitchFamily="49" charset="0"/>
              </a:rPr>
              <a:t>x</a:t>
            </a:r>
            <a:r>
              <a:rPr lang="en-US" sz="1400" b="0">
                <a:solidFill>
                  <a:srgbClr val="000000"/>
                </a:solidFill>
                <a:effectLst/>
                <a:latin typeface="Consolas" panose="020B0609020204030204" pitchFamily="49" charset="0"/>
              </a:rPr>
              <a:t>, </a:t>
            </a:r>
            <a:r>
              <a:rPr lang="en-US" sz="1400" b="0">
                <a:solidFill>
                  <a:srgbClr val="001080"/>
                </a:solidFill>
                <a:effectLst/>
                <a:latin typeface="Consolas" panose="020B0609020204030204" pitchFamily="49" charset="0"/>
              </a:rPr>
              <a:t>y</a:t>
            </a:r>
            <a:r>
              <a:rPr lang="en-US" sz="1400" b="0">
                <a:solidFill>
                  <a:srgbClr val="000000"/>
                </a:solidFill>
                <a:effectLst/>
                <a:latin typeface="Consolas" panose="020B0609020204030204" pitchFamily="49" charset="0"/>
              </a:rPr>
              <a:t>)</a:t>
            </a:r>
          </a:p>
          <a:p>
            <a:pPr marL="0" indent="0">
              <a:spcBef>
                <a:spcPts val="500"/>
              </a:spcBef>
              <a:buNone/>
            </a:pPr>
            <a:r>
              <a:rPr lang="en-US" sz="1400" b="0">
                <a:solidFill>
                  <a:srgbClr val="000000"/>
                </a:solidFill>
                <a:effectLst/>
                <a:latin typeface="Consolas" panose="020B0609020204030204" pitchFamily="49" charset="0"/>
              </a:rPr>
              <a:t>    </a:t>
            </a:r>
            <a:r>
              <a:rPr lang="en-US" sz="1400" b="0" err="1">
                <a:solidFill>
                  <a:srgbClr val="001080"/>
                </a:solidFill>
                <a:effectLst/>
                <a:latin typeface="Consolas" panose="020B0609020204030204" pitchFamily="49" charset="0"/>
              </a:rPr>
              <a:t>stores_stock</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id</a:t>
            </a:r>
            <a:r>
              <a:rPr lang="en-US" sz="1400" b="0">
                <a:solidFill>
                  <a:srgbClr val="000000"/>
                </a:solidFill>
                <a:effectLst/>
                <a:latin typeface="Consolas" panose="020B0609020204030204" pitchFamily="49" charset="0"/>
              </a:rPr>
              <a:t>] = </a:t>
            </a:r>
            <a:r>
              <a:rPr lang="en-US" sz="1400" b="0">
                <a:solidFill>
                  <a:srgbClr val="001080"/>
                </a:solidFill>
                <a:effectLst/>
                <a:latin typeface="Consolas" panose="020B0609020204030204" pitchFamily="49" charset="0"/>
              </a:rPr>
              <a:t>capacity</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p>
          <a:p>
            <a:pPr marL="0" indent="0">
              <a:spcBef>
                <a:spcPts val="500"/>
              </a:spcBef>
              <a:buNone/>
            </a:pPr>
            <a:r>
              <a:rPr lang="en-US" sz="1400" b="0">
                <a:solidFill>
                  <a:srgbClr val="000000"/>
                </a:solidFill>
                <a:effectLst/>
                <a:latin typeface="Consolas" panose="020B0609020204030204" pitchFamily="49" charset="0"/>
              </a:rPr>
              <a:t>    </a:t>
            </a:r>
            <a:r>
              <a:rPr lang="en-US" sz="1400" b="0">
                <a:solidFill>
                  <a:srgbClr val="008000"/>
                </a:solidFill>
                <a:effectLst/>
                <a:latin typeface="Consolas" panose="020B0609020204030204" pitchFamily="49" charset="0"/>
              </a:rPr>
              <a:t># Increment total capacity</a:t>
            </a:r>
            <a:endParaRPr lang="en-US" sz="1400" b="0">
              <a:solidFill>
                <a:srgbClr val="000000"/>
              </a:solidFill>
              <a:effectLst/>
              <a:latin typeface="Consolas" panose="020B0609020204030204" pitchFamily="49" charset="0"/>
            </a:endParaRPr>
          </a:p>
          <a:p>
            <a:pPr marL="0" indent="0">
              <a:spcBef>
                <a:spcPts val="500"/>
              </a:spcBef>
              <a:buNone/>
            </a:pPr>
            <a:r>
              <a:rPr lang="en-US" sz="1400" b="0">
                <a:solidFill>
                  <a:srgbClr val="000000"/>
                </a:solidFill>
                <a:effectLst/>
                <a:latin typeface="Consolas" panose="020B0609020204030204" pitchFamily="49" charset="0"/>
              </a:rPr>
              <a:t>    </a:t>
            </a:r>
            <a:r>
              <a:rPr lang="en-US" sz="1400" b="0" err="1">
                <a:solidFill>
                  <a:srgbClr val="001080"/>
                </a:solidFill>
                <a:effectLst/>
                <a:latin typeface="Consolas" panose="020B0609020204030204" pitchFamily="49" charset="0"/>
              </a:rPr>
              <a:t>total_stock</a:t>
            </a:r>
            <a:r>
              <a:rPr lang="en-US" sz="1400" b="0">
                <a:solidFill>
                  <a:srgbClr val="000000"/>
                </a:solidFill>
                <a:effectLst/>
                <a:latin typeface="Consolas" panose="020B0609020204030204" pitchFamily="49" charset="0"/>
              </a:rPr>
              <a:t> += </a:t>
            </a:r>
            <a:r>
              <a:rPr lang="en-US" sz="1400" b="0">
                <a:solidFill>
                  <a:srgbClr val="001080"/>
                </a:solidFill>
                <a:effectLst/>
                <a:latin typeface="Consolas" panose="020B0609020204030204" pitchFamily="49" charset="0"/>
              </a:rPr>
              <a:t>capacity</a:t>
            </a:r>
            <a:endParaRPr lang="en-US" sz="1400" b="0">
              <a:solidFill>
                <a:srgbClr val="000000"/>
              </a:solidFill>
              <a:effectLst/>
              <a:latin typeface="Consolas" panose="020B0609020204030204" pitchFamily="49" charset="0"/>
            </a:endParaRPr>
          </a:p>
          <a:p>
            <a:pPr marL="457200" lvl="1" indent="0">
              <a:buNone/>
            </a:pPr>
            <a:endParaRPr lang="en-US" sz="1800"/>
          </a:p>
        </p:txBody>
      </p:sp>
      <p:pic>
        <p:nvPicPr>
          <p:cNvPr id="5" name="Graphic 4" descr="Store with solid fill">
            <a:extLst>
              <a:ext uri="{FF2B5EF4-FFF2-40B4-BE49-F238E27FC236}">
                <a16:creationId xmlns:a16="http://schemas.microsoft.com/office/drawing/2014/main" id="{DDB2B031-A221-4613-B487-9915610F5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54544" y="4835769"/>
            <a:ext cx="1192455" cy="1192455"/>
          </a:xfrm>
          <a:prstGeom prst="rect">
            <a:avLst/>
          </a:prstGeom>
        </p:spPr>
      </p:pic>
      <p:pic>
        <p:nvPicPr>
          <p:cNvPr id="7" name="Graphic 6" descr="Map with pin with solid fill">
            <a:extLst>
              <a:ext uri="{FF2B5EF4-FFF2-40B4-BE49-F238E27FC236}">
                <a16:creationId xmlns:a16="http://schemas.microsoft.com/office/drawing/2014/main" id="{3ECD2F78-C166-4870-BC32-C3F17C43EF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57786" y="4160587"/>
            <a:ext cx="914400" cy="914400"/>
          </a:xfrm>
          <a:prstGeom prst="rect">
            <a:avLst/>
          </a:prstGeom>
        </p:spPr>
      </p:pic>
      <p:pic>
        <p:nvPicPr>
          <p:cNvPr id="9" name="Graphic 8" descr="Smart Phone with solid fill">
            <a:extLst>
              <a:ext uri="{FF2B5EF4-FFF2-40B4-BE49-F238E27FC236}">
                <a16:creationId xmlns:a16="http://schemas.microsoft.com/office/drawing/2014/main" id="{1697F2CD-93E8-4892-92EE-3B9A1AE14D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33085" y="5571024"/>
            <a:ext cx="1363802" cy="914400"/>
          </a:xfrm>
          <a:prstGeom prst="rect">
            <a:avLst/>
          </a:prstGeom>
        </p:spPr>
      </p:pic>
      <p:cxnSp>
        <p:nvCxnSpPr>
          <p:cNvPr id="12" name="Straight Arrow Connector 11">
            <a:extLst>
              <a:ext uri="{FF2B5EF4-FFF2-40B4-BE49-F238E27FC236}">
                <a16:creationId xmlns:a16="http://schemas.microsoft.com/office/drawing/2014/main" id="{729E64C1-C771-4C79-A4CB-8E9478230957}"/>
              </a:ext>
            </a:extLst>
          </p:cNvPr>
          <p:cNvCxnSpPr>
            <a:stCxn id="5" idx="3"/>
          </p:cNvCxnSpPr>
          <p:nvPr/>
        </p:nvCxnSpPr>
        <p:spPr>
          <a:xfrm flipV="1">
            <a:off x="8746999" y="4730262"/>
            <a:ext cx="810787" cy="7017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D42093B-54F0-4E2A-AA12-B2539779E334}"/>
              </a:ext>
            </a:extLst>
          </p:cNvPr>
          <p:cNvCxnSpPr>
            <a:cxnSpLocks/>
            <a:stCxn id="5" idx="3"/>
          </p:cNvCxnSpPr>
          <p:nvPr/>
        </p:nvCxnSpPr>
        <p:spPr>
          <a:xfrm>
            <a:off x="8746999" y="5431997"/>
            <a:ext cx="839850" cy="5962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8" name="Audio 7">
            <a:hlinkClick r:id="" action="ppaction://media"/>
            <a:extLst>
              <a:ext uri="{FF2B5EF4-FFF2-40B4-BE49-F238E27FC236}">
                <a16:creationId xmlns:a16="http://schemas.microsoft.com/office/drawing/2014/main" id="{94C144F1-E8B4-4A61-B046-F973E65FF6E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54829463"/>
      </p:ext>
    </p:extLst>
  </p:cSld>
  <p:clrMapOvr>
    <a:masterClrMapping/>
  </p:clrMapOvr>
  <mc:AlternateContent xmlns:mc="http://schemas.openxmlformats.org/markup-compatibility/2006">
    <mc:Choice xmlns:p14="http://schemas.microsoft.com/office/powerpoint/2010/main" Requires="p14">
      <p:transition spd="slow" p14:dur="2000" advTm="28315"/>
    </mc:Choice>
    <mc:Fallback>
      <p:transition spd="slow" advTm="28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8"/>
                </p:tgtEl>
              </p:cMediaNode>
            </p:audio>
          </p:childTnLst>
        </p:cTn>
      </p:par>
    </p:tnLst>
    <p:bldLst>
      <p:bldP spid="10"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Mapping Stores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746794"/>
          </a:xfrm>
        </p:spPr>
        <p:txBody>
          <a:bodyPr anchor="t">
            <a:normAutofit/>
          </a:bodyPr>
          <a:lstStyle/>
          <a:p>
            <a:r>
              <a:rPr lang="en-US" sz="2200"/>
              <a:t>Create a map between different stores, store the nearest</a:t>
            </a:r>
          </a:p>
          <a:p>
            <a:pPr lvl="1"/>
            <a:r>
              <a:rPr lang="en-US" sz="1800"/>
              <a:t>After finding a store, people will only ever move from one store to another</a:t>
            </a:r>
          </a:p>
        </p:txBody>
      </p:sp>
      <p:sp>
        <p:nvSpPr>
          <p:cNvPr id="10" name="Content Placeholder 2">
            <a:extLst>
              <a:ext uri="{FF2B5EF4-FFF2-40B4-BE49-F238E27FC236}">
                <a16:creationId xmlns:a16="http://schemas.microsoft.com/office/drawing/2014/main" id="{4096A939-FCD0-478A-84FE-FCFEFF64E0B1}"/>
              </a:ext>
            </a:extLst>
          </p:cNvPr>
          <p:cNvSpPr txBox="1">
            <a:spLocks/>
          </p:cNvSpPr>
          <p:nvPr/>
        </p:nvSpPr>
        <p:spPr>
          <a:xfrm>
            <a:off x="572491" y="2955622"/>
            <a:ext cx="9092207" cy="366383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sz="1050" b="0">
                <a:solidFill>
                  <a:srgbClr val="0000FF"/>
                </a:solidFill>
                <a:effectLst/>
                <a:latin typeface="Consolas" panose="020B0609020204030204" pitchFamily="49" charset="0"/>
              </a:rPr>
              <a:t>def</a:t>
            </a:r>
            <a:r>
              <a:rPr lang="en-US" sz="1050" b="0">
                <a:solidFill>
                  <a:srgbClr val="000000"/>
                </a:solidFill>
                <a:effectLst/>
                <a:latin typeface="Consolas" panose="020B0609020204030204" pitchFamily="49" charset="0"/>
              </a:rPr>
              <a:t> </a:t>
            </a:r>
            <a:r>
              <a:rPr lang="en-US" sz="1050" b="0" err="1">
                <a:solidFill>
                  <a:srgbClr val="795E26"/>
                </a:solidFill>
                <a:effectLst/>
                <a:latin typeface="Consolas" panose="020B0609020204030204" pitchFamily="49" charset="0"/>
              </a:rPr>
              <a:t>map_stores</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for</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stores</a:t>
            </a:r>
            <a:r>
              <a:rPr lang="en-US" sz="1050" b="0" err="1">
                <a:solidFill>
                  <a:srgbClr val="000000"/>
                </a:solidFill>
                <a:effectLst/>
                <a:latin typeface="Consolas" panose="020B0609020204030204" pitchFamily="49" charset="0"/>
              </a:rPr>
              <a:t>.</a:t>
            </a:r>
            <a:r>
              <a:rPr lang="en-US" sz="1050" b="0" err="1">
                <a:solidFill>
                  <a:srgbClr val="795E26"/>
                </a:solidFill>
                <a:effectLst/>
                <a:latin typeface="Consolas" panose="020B0609020204030204" pitchFamily="49" charset="0"/>
              </a:rPr>
              <a:t>keys</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if</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stores_stock</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 </a:t>
            </a:r>
            <a:r>
              <a:rPr lang="en-US" sz="1050" b="0">
                <a:solidFill>
                  <a:srgbClr val="098658"/>
                </a:solidFill>
                <a:effectLst/>
                <a:latin typeface="Consolas" panose="020B0609020204030204" pitchFamily="49" charset="0"/>
              </a:rPr>
              <a:t>0</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continue</a:t>
            </a:r>
            <a:endParaRPr lang="en-US" sz="1050" b="0">
              <a:solidFill>
                <a:srgbClr val="000000"/>
              </a:solidFill>
              <a:effectLst/>
              <a:latin typeface="Consolas" panose="020B0609020204030204" pitchFamily="49" charset="0"/>
            </a:endParaRPr>
          </a:p>
          <a:p>
            <a:pPr marL="0" indent="0">
              <a:lnSpc>
                <a:spcPct val="100000"/>
              </a:lnSpc>
              <a:spcBef>
                <a:spcPts val="500"/>
              </a:spcBef>
              <a:buNone/>
            </a:pPr>
            <a:r>
              <a:rPr lang="en-US" sz="1050" b="0">
                <a:solidFill>
                  <a:srgbClr val="000000"/>
                </a:solidFill>
                <a:effectLst/>
                <a:latin typeface="Consolas" panose="020B0609020204030204" pitchFamily="49" charset="0"/>
              </a:rPr>
              <a:t>  </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current_x</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current_y</a:t>
            </a:r>
            <a:r>
              <a:rPr lang="en-US" sz="1050" b="0">
                <a:solidFill>
                  <a:srgbClr val="000000"/>
                </a:solidFill>
                <a:effectLst/>
                <a:latin typeface="Consolas" panose="020B0609020204030204" pitchFamily="49" charset="0"/>
              </a:rPr>
              <a:t> = </a:t>
            </a:r>
            <a:r>
              <a:rPr lang="en-US" sz="1050" b="0">
                <a:solidFill>
                  <a:srgbClr val="001080"/>
                </a:solidFill>
                <a:effectLst/>
                <a:latin typeface="Consolas" panose="020B0609020204030204" pitchFamily="49" charset="0"/>
              </a:rPr>
              <a:t>stores</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for</a:t>
            </a:r>
            <a:r>
              <a:rPr lang="en-US" sz="1050" b="0">
                <a:solidFill>
                  <a:srgbClr val="000000"/>
                </a:solidFill>
                <a:effectLst/>
                <a:latin typeface="Consolas" panose="020B0609020204030204" pitchFamily="49" charset="0"/>
              </a:rPr>
              <a:t> </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in</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stores</a:t>
            </a:r>
            <a:r>
              <a:rPr lang="en-US" sz="1050" b="0" err="1">
                <a:solidFill>
                  <a:srgbClr val="000000"/>
                </a:solidFill>
                <a:effectLst/>
                <a:latin typeface="Consolas" panose="020B0609020204030204" pitchFamily="49" charset="0"/>
              </a:rPr>
              <a:t>.</a:t>
            </a:r>
            <a:r>
              <a:rPr lang="en-US" sz="1050" b="0" err="1">
                <a:solidFill>
                  <a:srgbClr val="795E26"/>
                </a:solidFill>
                <a:effectLst/>
                <a:latin typeface="Consolas" panose="020B0609020204030204" pitchFamily="49" charset="0"/>
              </a:rPr>
              <a:t>keys</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AF00DB"/>
                </a:solidFill>
                <a:effectLst/>
                <a:latin typeface="Consolas" panose="020B0609020204030204" pitchFamily="49" charset="0"/>
              </a:rPr>
              <a:t>if</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 </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 </a:t>
            </a:r>
            <a:r>
              <a:rPr lang="en-US" sz="1050" b="0">
                <a:solidFill>
                  <a:srgbClr val="0000FF"/>
                </a:solidFill>
                <a:effectLst/>
                <a:latin typeface="Consolas" panose="020B0609020204030204" pitchFamily="49" charset="0"/>
              </a:rPr>
              <a:t>and</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stores_stock</a:t>
            </a:r>
            <a:r>
              <a:rPr lang="en-US" sz="1050" b="0">
                <a:solidFill>
                  <a:srgbClr val="000000"/>
                </a:solidFill>
                <a:effectLst/>
                <a:latin typeface="Consolas" panose="020B0609020204030204" pitchFamily="49" charset="0"/>
              </a:rPr>
              <a:t>[</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 &gt; </a:t>
            </a:r>
            <a:r>
              <a:rPr lang="en-US" sz="1050" b="0">
                <a:solidFill>
                  <a:srgbClr val="098658"/>
                </a:solidFill>
                <a:effectLst/>
                <a:latin typeface="Consolas" panose="020B0609020204030204" pitchFamily="49" charset="0"/>
              </a:rPr>
              <a:t>0</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other_x</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other_y</a:t>
            </a:r>
            <a:r>
              <a:rPr lang="en-US" sz="1050" b="0">
                <a:solidFill>
                  <a:srgbClr val="000000"/>
                </a:solidFill>
                <a:effectLst/>
                <a:latin typeface="Consolas" panose="020B0609020204030204" pitchFamily="49" charset="0"/>
              </a:rPr>
              <a:t> = </a:t>
            </a:r>
            <a:r>
              <a:rPr lang="en-US" sz="1050" b="0">
                <a:solidFill>
                  <a:srgbClr val="001080"/>
                </a:solidFill>
                <a:effectLst/>
                <a:latin typeface="Consolas" panose="020B0609020204030204" pitchFamily="49" charset="0"/>
              </a:rPr>
              <a:t>stores</a:t>
            </a:r>
            <a:r>
              <a:rPr lang="en-US" sz="1050" b="0">
                <a:solidFill>
                  <a:srgbClr val="000000"/>
                </a:solidFill>
                <a:effectLst/>
                <a:latin typeface="Consolas" panose="020B0609020204030204" pitchFamily="49" charset="0"/>
              </a:rPr>
              <a:t>[</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a:solidFill>
                  <a:srgbClr val="001080"/>
                </a:solidFill>
                <a:effectLst/>
                <a:latin typeface="Consolas" panose="020B0609020204030204" pitchFamily="49" charset="0"/>
              </a:rPr>
              <a:t>distance</a:t>
            </a:r>
            <a:r>
              <a:rPr lang="en-US" sz="1050" b="0">
                <a:solidFill>
                  <a:srgbClr val="000000"/>
                </a:solidFill>
                <a:effectLst/>
                <a:latin typeface="Consolas" panose="020B0609020204030204" pitchFamily="49" charset="0"/>
              </a:rPr>
              <a:t> = </a:t>
            </a:r>
            <a:r>
              <a:rPr lang="en-US" sz="1050" b="0" err="1">
                <a:solidFill>
                  <a:srgbClr val="795E26"/>
                </a:solidFill>
                <a:effectLst/>
                <a:latin typeface="Consolas" panose="020B0609020204030204" pitchFamily="49" charset="0"/>
              </a:rPr>
              <a:t>dist</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current_x</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current_y</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other_x</a:t>
            </a: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other_y</a:t>
            </a:r>
            <a:r>
              <a:rPr lang="en-US" sz="1050" b="0">
                <a:solidFill>
                  <a:srgbClr val="000000"/>
                </a:solidFill>
                <a:effectLst/>
                <a:latin typeface="Consolas" panose="020B0609020204030204" pitchFamily="49" charset="0"/>
              </a:rPr>
              <a:t>)</a:t>
            </a:r>
          </a:p>
          <a:p>
            <a:pPr marL="0" indent="0">
              <a:lnSpc>
                <a:spcPct val="100000"/>
              </a:lnSpc>
              <a:spcBef>
                <a:spcPts val="500"/>
              </a:spcBef>
              <a:buNone/>
            </a:pPr>
            <a:br>
              <a:rPr lang="en-US" sz="1050" b="0">
                <a:solidFill>
                  <a:srgbClr val="000000"/>
                </a:solidFill>
                <a:effectLst/>
                <a:latin typeface="Consolas" panose="020B0609020204030204" pitchFamily="49" charset="0"/>
              </a:rPr>
            </a:br>
            <a:r>
              <a:rPr lang="en-US" sz="1050" b="0">
                <a:solidFill>
                  <a:srgbClr val="000000"/>
                </a:solidFill>
                <a:effectLst/>
                <a:latin typeface="Consolas" panose="020B0609020204030204" pitchFamily="49" charset="0"/>
              </a:rPr>
              <a:t>                </a:t>
            </a:r>
            <a:r>
              <a:rPr lang="en-US" sz="1050" b="0">
                <a:solidFill>
                  <a:srgbClr val="008000"/>
                </a:solidFill>
                <a:effectLst/>
                <a:latin typeface="Consolas" panose="020B0609020204030204" pitchFamily="49" charset="0"/>
              </a:rPr>
              <a:t># Save a priority queue of nearest stores to the current store</a:t>
            </a:r>
            <a:endParaRPr lang="en-US" sz="1050" b="0">
              <a:solidFill>
                <a:srgbClr val="000000"/>
              </a:solidFill>
              <a:effectLst/>
              <a:latin typeface="Consolas" panose="020B0609020204030204" pitchFamily="49" charset="0"/>
            </a:endParaRP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store_distances</a:t>
            </a:r>
            <a:r>
              <a:rPr lang="en-US" sz="1050" b="0">
                <a:solidFill>
                  <a:srgbClr val="000000"/>
                </a:solidFill>
                <a:effectLst/>
                <a:latin typeface="Consolas" panose="020B0609020204030204" pitchFamily="49" charset="0"/>
              </a:rPr>
              <a:t> = </a:t>
            </a:r>
            <a:r>
              <a:rPr lang="en-US" sz="1050" b="0" err="1">
                <a:solidFill>
                  <a:srgbClr val="001080"/>
                </a:solidFill>
                <a:effectLst/>
                <a:latin typeface="Consolas" panose="020B0609020204030204" pitchFamily="49" charset="0"/>
              </a:rPr>
              <a:t>nearest_stores</a:t>
            </a:r>
            <a:r>
              <a:rPr lang="en-US" sz="1050" b="0" err="1">
                <a:solidFill>
                  <a:srgbClr val="000000"/>
                </a:solidFill>
                <a:effectLst/>
                <a:latin typeface="Consolas" panose="020B0609020204030204" pitchFamily="49" charset="0"/>
              </a:rPr>
              <a:t>.</a:t>
            </a:r>
            <a:r>
              <a:rPr lang="en-US" sz="1050" b="0" err="1">
                <a:solidFill>
                  <a:srgbClr val="795E26"/>
                </a:solidFill>
                <a:effectLst/>
                <a:latin typeface="Consolas" panose="020B0609020204030204" pitchFamily="49" charset="0"/>
              </a:rPr>
              <a:t>get</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a:t>
            </a:r>
          </a:p>
          <a:p>
            <a:pPr marL="0" indent="0">
              <a:lnSpc>
                <a:spcPct val="100000"/>
              </a:lnSpc>
              <a:spcBef>
                <a:spcPts val="500"/>
              </a:spcBef>
              <a:buNone/>
            </a:pPr>
            <a:r>
              <a:rPr lang="en-US" sz="1050" b="0">
                <a:solidFill>
                  <a:srgbClr val="000000"/>
                </a:solidFill>
                <a:effectLst/>
                <a:latin typeface="Consolas" panose="020B0609020204030204" pitchFamily="49" charset="0"/>
              </a:rPr>
              <a:t>                </a:t>
            </a:r>
            <a:r>
              <a:rPr lang="en-US" sz="1050" b="0" err="1">
                <a:solidFill>
                  <a:srgbClr val="795E26"/>
                </a:solidFill>
                <a:effectLst/>
                <a:latin typeface="Consolas" panose="020B0609020204030204" pitchFamily="49" charset="0"/>
              </a:rPr>
              <a:t>heappush</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store_distances</a:t>
            </a:r>
            <a:r>
              <a:rPr lang="en-US" sz="1050" b="0">
                <a:solidFill>
                  <a:srgbClr val="000000"/>
                </a:solidFill>
                <a:effectLst/>
                <a:latin typeface="Consolas" panose="020B0609020204030204" pitchFamily="49" charset="0"/>
              </a:rPr>
              <a:t>, (</a:t>
            </a:r>
            <a:r>
              <a:rPr lang="en-US" sz="1050" b="0">
                <a:solidFill>
                  <a:srgbClr val="001080"/>
                </a:solidFill>
                <a:effectLst/>
                <a:latin typeface="Consolas" panose="020B0609020204030204" pitchFamily="49" charset="0"/>
              </a:rPr>
              <a:t>distance</a:t>
            </a:r>
            <a:r>
              <a:rPr lang="en-US" sz="1050" b="0">
                <a:solidFill>
                  <a:srgbClr val="000000"/>
                </a:solidFill>
                <a:effectLst/>
                <a:latin typeface="Consolas" panose="020B0609020204030204" pitchFamily="49" charset="0"/>
              </a:rPr>
              <a:t>, </a:t>
            </a:r>
            <a:r>
              <a:rPr lang="en-US" sz="1050" b="0">
                <a:solidFill>
                  <a:srgbClr val="001080"/>
                </a:solidFill>
                <a:effectLst/>
                <a:latin typeface="Consolas" panose="020B0609020204030204" pitchFamily="49" charset="0"/>
              </a:rPr>
              <a:t>j</a:t>
            </a:r>
            <a:r>
              <a:rPr lang="en-US" sz="1050" b="0">
                <a:solidFill>
                  <a:srgbClr val="000000"/>
                </a:solidFill>
                <a:effectLst/>
                <a:latin typeface="Consolas" panose="020B0609020204030204" pitchFamily="49" charset="0"/>
              </a:rPr>
              <a:t>))</a:t>
            </a:r>
          </a:p>
          <a:p>
            <a:pPr marL="0" indent="0">
              <a:lnSpc>
                <a:spcPct val="100000"/>
              </a:lnSpc>
              <a:spcBef>
                <a:spcPts val="500"/>
              </a:spcBef>
              <a:buNone/>
            </a:pPr>
            <a:br>
              <a:rPr lang="en-US" sz="1050" b="0">
                <a:solidFill>
                  <a:srgbClr val="000000"/>
                </a:solidFill>
                <a:effectLst/>
                <a:latin typeface="Consolas" panose="020B0609020204030204" pitchFamily="49" charset="0"/>
              </a:rPr>
            </a:br>
            <a:r>
              <a:rPr lang="en-US" sz="1050" b="0">
                <a:solidFill>
                  <a:srgbClr val="000000"/>
                </a:solidFill>
                <a:effectLst/>
                <a:latin typeface="Consolas" panose="020B0609020204030204" pitchFamily="49" charset="0"/>
              </a:rPr>
              <a:t>                </a:t>
            </a:r>
            <a:r>
              <a:rPr lang="en-US" sz="1050" b="0" err="1">
                <a:solidFill>
                  <a:srgbClr val="001080"/>
                </a:solidFill>
                <a:effectLst/>
                <a:latin typeface="Consolas" panose="020B0609020204030204" pitchFamily="49" charset="0"/>
              </a:rPr>
              <a:t>nearest_stores</a:t>
            </a:r>
            <a:r>
              <a:rPr lang="en-US" sz="1050" b="0">
                <a:solidFill>
                  <a:srgbClr val="000000"/>
                </a:solidFill>
                <a:effectLst/>
                <a:latin typeface="Consolas" panose="020B0609020204030204" pitchFamily="49" charset="0"/>
              </a:rPr>
              <a:t>[</a:t>
            </a:r>
            <a:r>
              <a:rPr lang="en-US" sz="1050" b="0" err="1">
                <a:solidFill>
                  <a:srgbClr val="001080"/>
                </a:solidFill>
                <a:effectLst/>
                <a:latin typeface="Consolas" panose="020B0609020204030204" pitchFamily="49" charset="0"/>
              </a:rPr>
              <a:t>i</a:t>
            </a:r>
            <a:r>
              <a:rPr lang="en-US" sz="1050" b="0">
                <a:solidFill>
                  <a:srgbClr val="000000"/>
                </a:solidFill>
                <a:effectLst/>
                <a:latin typeface="Consolas" panose="020B0609020204030204" pitchFamily="49" charset="0"/>
              </a:rPr>
              <a:t>] = </a:t>
            </a:r>
            <a:r>
              <a:rPr lang="en-US" sz="1050" b="0" err="1">
                <a:solidFill>
                  <a:srgbClr val="001080"/>
                </a:solidFill>
                <a:effectLst/>
                <a:latin typeface="Consolas" panose="020B0609020204030204" pitchFamily="49" charset="0"/>
              </a:rPr>
              <a:t>store_distances</a:t>
            </a:r>
            <a:endParaRPr lang="en-US" sz="1050" b="0">
              <a:solidFill>
                <a:srgbClr val="000000"/>
              </a:solidFill>
              <a:effectLst/>
              <a:latin typeface="Consolas" panose="020B0609020204030204" pitchFamily="49" charset="0"/>
            </a:endParaRPr>
          </a:p>
        </p:txBody>
      </p:sp>
      <p:pic>
        <p:nvPicPr>
          <p:cNvPr id="9" name="Graphic 8" descr="Store with solid fill">
            <a:extLst>
              <a:ext uri="{FF2B5EF4-FFF2-40B4-BE49-F238E27FC236}">
                <a16:creationId xmlns:a16="http://schemas.microsoft.com/office/drawing/2014/main" id="{49F7692E-567D-448C-B935-C119137E8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6967" y="5522258"/>
            <a:ext cx="807922" cy="807922"/>
          </a:xfrm>
          <a:prstGeom prst="rect">
            <a:avLst/>
          </a:prstGeom>
        </p:spPr>
      </p:pic>
      <p:pic>
        <p:nvPicPr>
          <p:cNvPr id="11" name="Graphic 10" descr="Store with solid fill">
            <a:extLst>
              <a:ext uri="{FF2B5EF4-FFF2-40B4-BE49-F238E27FC236}">
                <a16:creationId xmlns:a16="http://schemas.microsoft.com/office/drawing/2014/main" id="{A0E58005-FA5F-43D3-8D32-AEE704E99B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7791" y="4251493"/>
            <a:ext cx="807922" cy="807922"/>
          </a:xfrm>
          <a:prstGeom prst="rect">
            <a:avLst/>
          </a:prstGeom>
        </p:spPr>
      </p:pic>
      <p:pic>
        <p:nvPicPr>
          <p:cNvPr id="12" name="Graphic 11" descr="Store with solid fill">
            <a:extLst>
              <a:ext uri="{FF2B5EF4-FFF2-40B4-BE49-F238E27FC236}">
                <a16:creationId xmlns:a16="http://schemas.microsoft.com/office/drawing/2014/main" id="{AD7B7131-328E-464C-9009-8EE06A1B1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3228" y="2949445"/>
            <a:ext cx="807922" cy="807922"/>
          </a:xfrm>
          <a:prstGeom prst="rect">
            <a:avLst/>
          </a:prstGeom>
        </p:spPr>
      </p:pic>
      <p:pic>
        <p:nvPicPr>
          <p:cNvPr id="13" name="Graphic 12" descr="Store with solid fill">
            <a:extLst>
              <a:ext uri="{FF2B5EF4-FFF2-40B4-BE49-F238E27FC236}">
                <a16:creationId xmlns:a16="http://schemas.microsoft.com/office/drawing/2014/main" id="{5F811513-D460-4289-9739-3E7C4BD538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63975" y="4251510"/>
            <a:ext cx="807922" cy="807922"/>
          </a:xfrm>
          <a:prstGeom prst="rect">
            <a:avLst/>
          </a:prstGeom>
        </p:spPr>
      </p:pic>
      <p:cxnSp>
        <p:nvCxnSpPr>
          <p:cNvPr id="5" name="Straight Arrow Connector 4">
            <a:extLst>
              <a:ext uri="{FF2B5EF4-FFF2-40B4-BE49-F238E27FC236}">
                <a16:creationId xmlns:a16="http://schemas.microsoft.com/office/drawing/2014/main" id="{F305FC94-763A-485E-ABAB-6C15479DAD73}"/>
              </a:ext>
            </a:extLst>
          </p:cNvPr>
          <p:cNvCxnSpPr>
            <a:stCxn id="12" idx="2"/>
            <a:endCxn id="9" idx="0"/>
          </p:cNvCxnSpPr>
          <p:nvPr/>
        </p:nvCxnSpPr>
        <p:spPr>
          <a:xfrm>
            <a:off x="10237189" y="3757367"/>
            <a:ext cx="203739" cy="176489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Audio 15">
            <a:hlinkClick r:id="" action="ppaction://media"/>
            <a:extLst>
              <a:ext uri="{FF2B5EF4-FFF2-40B4-BE49-F238E27FC236}">
                <a16:creationId xmlns:a16="http://schemas.microsoft.com/office/drawing/2014/main" id="{8DF1049D-E8D2-47AD-BF76-6B61832A86F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23846586"/>
      </p:ext>
    </p:extLst>
  </p:cSld>
  <p:clrMapOvr>
    <a:masterClrMapping/>
  </p:clrMapOvr>
  <mc:AlternateContent xmlns:mc="http://schemas.openxmlformats.org/markup-compatibility/2006">
    <mc:Choice xmlns:p14="http://schemas.microsoft.com/office/powerpoint/2010/main" Requires="p14">
      <p:transition spd="slow" p14:dur="2000" advTm="31459"/>
    </mc:Choice>
    <mc:Fallback>
      <p:transition spd="slow" advTm="31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xEl>
                                              <p:pRg st="10" end="1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xEl>
                                              <p:pRg st="11" end="1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16"/>
                </p:tgtEl>
              </p:cMediaNode>
            </p:audio>
          </p:childTnLst>
        </p:cTn>
      </p:par>
    </p:tnLst>
    <p:bldLst>
      <p:bldP spid="10"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F39ED-F43E-446A-A084-0C6A735C2FB8}"/>
              </a:ext>
            </a:extLst>
          </p:cNvPr>
          <p:cNvSpPr>
            <a:spLocks noGrp="1"/>
          </p:cNvSpPr>
          <p:nvPr>
            <p:ph type="title"/>
          </p:nvPr>
        </p:nvSpPr>
        <p:spPr>
          <a:xfrm>
            <a:off x="572493" y="238539"/>
            <a:ext cx="11018520" cy="1434415"/>
          </a:xfrm>
        </p:spPr>
        <p:txBody>
          <a:bodyPr anchor="b">
            <a:normAutofit/>
          </a:bodyPr>
          <a:lstStyle/>
          <a:p>
            <a:r>
              <a:rPr lang="en-US" sz="5400"/>
              <a:t>Locating People</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D0EF8-3544-4434-BA2C-BA1BA32DFBE6}"/>
              </a:ext>
            </a:extLst>
          </p:cNvPr>
          <p:cNvSpPr>
            <a:spLocks noGrp="1"/>
          </p:cNvSpPr>
          <p:nvPr>
            <p:ph idx="1"/>
          </p:nvPr>
        </p:nvSpPr>
        <p:spPr>
          <a:xfrm>
            <a:off x="572492" y="2071316"/>
            <a:ext cx="9092207" cy="4119172"/>
          </a:xfrm>
        </p:spPr>
        <p:txBody>
          <a:bodyPr anchor="t">
            <a:normAutofit/>
          </a:bodyPr>
          <a:lstStyle/>
          <a:p>
            <a:r>
              <a:rPr lang="en-US" sz="2200"/>
              <a:t>Locate each person</a:t>
            </a:r>
          </a:p>
          <a:p>
            <a:pPr lvl="1"/>
            <a:r>
              <a:rPr lang="en-US" sz="1800"/>
              <a:t>Sort by distance to store</a:t>
            </a:r>
          </a:p>
        </p:txBody>
      </p:sp>
      <p:sp>
        <p:nvSpPr>
          <p:cNvPr id="8" name="Content Placeholder 2">
            <a:extLst>
              <a:ext uri="{FF2B5EF4-FFF2-40B4-BE49-F238E27FC236}">
                <a16:creationId xmlns:a16="http://schemas.microsoft.com/office/drawing/2014/main" id="{64AD8B76-CDEC-43F9-8345-0FFF3899E658}"/>
              </a:ext>
            </a:extLst>
          </p:cNvPr>
          <p:cNvSpPr txBox="1">
            <a:spLocks/>
          </p:cNvSpPr>
          <p:nvPr/>
        </p:nvSpPr>
        <p:spPr>
          <a:xfrm>
            <a:off x="572491" y="2955622"/>
            <a:ext cx="9092207" cy="36638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sz="900" b="0">
                <a:solidFill>
                  <a:srgbClr val="0000FF"/>
                </a:solidFill>
                <a:effectLst/>
                <a:latin typeface="Consolas" panose="020B0609020204030204" pitchFamily="49" charset="0"/>
              </a:rPr>
              <a:t>def</a:t>
            </a:r>
            <a:r>
              <a:rPr lang="en-US" sz="900" b="0">
                <a:solidFill>
                  <a:srgbClr val="000000"/>
                </a:solidFill>
                <a:effectLst/>
                <a:latin typeface="Consolas" panose="020B0609020204030204" pitchFamily="49" charset="0"/>
              </a:rPr>
              <a:t> </a:t>
            </a:r>
            <a:r>
              <a:rPr lang="en-US" sz="900" b="0">
                <a:solidFill>
                  <a:srgbClr val="795E26"/>
                </a:solidFill>
                <a:effectLst/>
                <a:latin typeface="Consolas" panose="020B0609020204030204" pitchFamily="49" charset="0"/>
              </a:rPr>
              <a:t>process_person</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x</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y</a:t>
            </a:r>
            <a:r>
              <a:rPr lang="en-US" sz="900" b="0">
                <a:solidFill>
                  <a:srgbClr val="000000"/>
                </a:solidFill>
                <a:effectLst/>
                <a:latin typeface="Consolas" panose="020B0609020204030204" pitchFamily="49" charset="0"/>
              </a:rPr>
              <a:t> = </a:t>
            </a:r>
            <a:r>
              <a:rPr lang="en-US" sz="900" b="0">
                <a:solidFill>
                  <a:srgbClr val="267F99"/>
                </a:solidFill>
                <a:effectLst/>
                <a:latin typeface="Consolas" panose="020B0609020204030204" pitchFamily="49" charset="0"/>
              </a:rPr>
              <a:t>map</a:t>
            </a:r>
            <a:r>
              <a:rPr lang="en-US" sz="900" b="0">
                <a:solidFill>
                  <a:srgbClr val="000000"/>
                </a:solidFill>
                <a:effectLst/>
                <a:latin typeface="Consolas" panose="020B0609020204030204" pitchFamily="49" charset="0"/>
              </a:rPr>
              <a:t>(</a:t>
            </a:r>
            <a:r>
              <a:rPr lang="en-US" sz="900" b="0">
                <a:solidFill>
                  <a:srgbClr val="267F99"/>
                </a:solidFill>
                <a:effectLst/>
                <a:latin typeface="Consolas" panose="020B0609020204030204" pitchFamily="49" charset="0"/>
              </a:rPr>
              <a:t>int</a:t>
            </a:r>
            <a:r>
              <a:rPr lang="en-US" sz="900" b="0">
                <a:solidFill>
                  <a:srgbClr val="000000"/>
                </a:solidFill>
                <a:effectLst/>
                <a:latin typeface="Consolas" panose="020B0609020204030204" pitchFamily="49" charset="0"/>
              </a:rPr>
              <a:t>, </a:t>
            </a:r>
            <a:r>
              <a:rPr lang="en-US" sz="900" b="0">
                <a:solidFill>
                  <a:srgbClr val="267F99"/>
                </a:solidFill>
                <a:effectLst/>
                <a:latin typeface="Consolas" panose="020B0609020204030204" pitchFamily="49" charset="0"/>
              </a:rPr>
              <a:t>sys</a:t>
            </a:r>
            <a:r>
              <a:rPr lang="en-US" sz="900" b="0">
                <a:solidFill>
                  <a:srgbClr val="000000"/>
                </a:solidFill>
                <a:effectLst/>
                <a:latin typeface="Consolas" panose="020B0609020204030204" pitchFamily="49" charset="0"/>
              </a:rPr>
              <a:t>.</a:t>
            </a:r>
            <a:r>
              <a:rPr lang="en-US" sz="900" b="0">
                <a:solidFill>
                  <a:srgbClr val="001080"/>
                </a:solidFill>
                <a:effectLst/>
                <a:latin typeface="Consolas" panose="020B0609020204030204" pitchFamily="49" charset="0"/>
              </a:rPr>
              <a:t>stdin</a:t>
            </a:r>
            <a:r>
              <a:rPr lang="en-US" sz="900" b="0">
                <a:solidFill>
                  <a:srgbClr val="000000"/>
                </a:solidFill>
                <a:effectLst/>
                <a:latin typeface="Consolas" panose="020B0609020204030204" pitchFamily="49" charset="0"/>
              </a:rPr>
              <a:t>.</a:t>
            </a:r>
            <a:r>
              <a:rPr lang="en-US" sz="900" b="0">
                <a:solidFill>
                  <a:srgbClr val="795E26"/>
                </a:solidFill>
                <a:effectLst/>
                <a:latin typeface="Consolas" panose="020B0609020204030204" pitchFamily="49" charset="0"/>
              </a:rPr>
              <a:t>readline</a:t>
            </a:r>
            <a:r>
              <a:rPr lang="en-US" sz="900" b="0">
                <a:solidFill>
                  <a:srgbClr val="000000"/>
                </a:solidFill>
                <a:effectLst/>
                <a:latin typeface="Consolas" panose="020B0609020204030204" pitchFamily="49" charset="0"/>
              </a:rPr>
              <a:t>().</a:t>
            </a:r>
            <a:r>
              <a:rPr lang="en-US" sz="900" b="0">
                <a:solidFill>
                  <a:srgbClr val="795E26"/>
                </a:solidFill>
                <a:effectLst/>
                <a:latin typeface="Consolas" panose="020B0609020204030204" pitchFamily="49" charset="0"/>
              </a:rPr>
              <a:t>strip</a:t>
            </a:r>
            <a:r>
              <a:rPr lang="en-US" sz="900" b="0">
                <a:solidFill>
                  <a:srgbClr val="000000"/>
                </a:solidFill>
                <a:effectLst/>
                <a:latin typeface="Consolas" panose="020B0609020204030204" pitchFamily="49" charset="0"/>
              </a:rPr>
              <a:t>(</a:t>
            </a:r>
            <a:r>
              <a:rPr lang="en-US" sz="900" b="0">
                <a:solidFill>
                  <a:srgbClr val="A31515"/>
                </a:solidFill>
                <a:effectLst/>
                <a:latin typeface="Consolas" panose="020B0609020204030204" pitchFamily="49" charset="0"/>
              </a:rPr>
              <a:t>"</a:t>
            </a:r>
            <a:r>
              <a:rPr lang="en-US" sz="900" b="0">
                <a:solidFill>
                  <a:srgbClr val="EE0000"/>
                </a:solidFill>
                <a:effectLst/>
                <a:latin typeface="Consolas" panose="020B0609020204030204" pitchFamily="49" charset="0"/>
              </a:rPr>
              <a:t>\n</a:t>
            </a:r>
            <a:r>
              <a:rPr lang="en-US" sz="900" b="0">
                <a:solidFill>
                  <a:srgbClr val="A31515"/>
                </a:solidFill>
                <a:effectLst/>
                <a:latin typeface="Consolas" panose="020B0609020204030204" pitchFamily="49" charset="0"/>
              </a:rPr>
              <a:t>"</a:t>
            </a:r>
            <a:r>
              <a:rPr lang="en-US" sz="900" b="0">
                <a:solidFill>
                  <a:srgbClr val="000000"/>
                </a:solidFill>
                <a:effectLst/>
                <a:latin typeface="Consolas" panose="020B0609020204030204" pitchFamily="49" charset="0"/>
              </a:rPr>
              <a:t>).</a:t>
            </a:r>
            <a:r>
              <a:rPr lang="en-US" sz="900" b="0">
                <a:solidFill>
                  <a:srgbClr val="795E26"/>
                </a:solidFill>
                <a:effectLst/>
                <a:latin typeface="Consolas" panose="020B0609020204030204" pitchFamily="49" charset="0"/>
              </a:rPr>
              <a:t>split</a:t>
            </a:r>
            <a:r>
              <a:rPr lang="en-US" sz="900" b="0">
                <a:solidFill>
                  <a:srgbClr val="000000"/>
                </a:solidFill>
                <a:effectLst/>
                <a:latin typeface="Consolas" panose="020B0609020204030204" pitchFamily="49" charset="0"/>
              </a:rPr>
              <a:t>(</a:t>
            </a:r>
            <a:r>
              <a:rPr lang="en-US" sz="900" b="0">
                <a:solidFill>
                  <a:srgbClr val="A31515"/>
                </a:solidFill>
                <a:effectLst/>
                <a:latin typeface="Consolas" panose="020B0609020204030204" pitchFamily="49" charset="0"/>
              </a:rPr>
              <a:t>" "</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 = (</a:t>
            </a:r>
            <a:r>
              <a:rPr lang="en-US" sz="900" b="0">
                <a:solidFill>
                  <a:srgbClr val="098658"/>
                </a:solidFill>
                <a:effectLst/>
                <a:latin typeface="Consolas" panose="020B0609020204030204" pitchFamily="49" charset="0"/>
              </a:rPr>
              <a:t>0</a:t>
            </a:r>
            <a:r>
              <a:rPr lang="en-US" sz="900" b="0">
                <a:solidFill>
                  <a:srgbClr val="000000"/>
                </a:solidFill>
                <a:effectLst/>
                <a:latin typeface="Consolas" panose="020B0609020204030204" pitchFamily="49" charset="0"/>
              </a:rPr>
              <a:t>, -</a:t>
            </a:r>
            <a:r>
              <a:rPr lang="en-US" sz="900" b="0">
                <a:solidFill>
                  <a:srgbClr val="098658"/>
                </a:solidFill>
                <a:effectLst/>
                <a:latin typeface="Consolas" panose="020B0609020204030204" pitchFamily="49" charset="0"/>
              </a:rPr>
              <a:t>1</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for</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i</a:t>
            </a: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in</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stores</a:t>
            </a:r>
            <a:r>
              <a:rPr lang="en-US" sz="900" b="0">
                <a:solidFill>
                  <a:srgbClr val="000000"/>
                </a:solidFill>
                <a:effectLst/>
                <a:latin typeface="Consolas" panose="020B0609020204030204" pitchFamily="49" charset="0"/>
              </a:rPr>
              <a:t>.</a:t>
            </a:r>
            <a:r>
              <a:rPr lang="en-US" sz="900" b="0">
                <a:solidFill>
                  <a:srgbClr val="795E26"/>
                </a:solidFill>
                <a:effectLst/>
                <a:latin typeface="Consolas" panose="020B0609020204030204" pitchFamily="49" charset="0"/>
              </a:rPr>
              <a:t>keys</a:t>
            </a:r>
            <a:r>
              <a:rPr lang="en-US" sz="900" b="0">
                <a:solidFill>
                  <a:srgbClr val="000000"/>
                </a:solidFill>
                <a:effectLst/>
                <a:latin typeface="Consolas" panose="020B0609020204030204" pitchFamily="49" charset="0"/>
              </a:rPr>
              <a:t>():</a:t>
            </a:r>
          </a:p>
          <a:p>
            <a:pPr marL="0" indent="0">
              <a:buNone/>
            </a:pP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if</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stores_stock</a:t>
            </a:r>
            <a:r>
              <a:rPr lang="en-US" sz="900" b="0">
                <a:solidFill>
                  <a:srgbClr val="000000"/>
                </a:solidFill>
                <a:effectLst/>
                <a:latin typeface="Consolas" panose="020B0609020204030204" pitchFamily="49" charset="0"/>
              </a:rPr>
              <a:t>[</a:t>
            </a:r>
            <a:r>
              <a:rPr lang="en-US" sz="900" b="0" err="1">
                <a:solidFill>
                  <a:srgbClr val="001080"/>
                </a:solidFill>
                <a:effectLst/>
                <a:latin typeface="Consolas" panose="020B0609020204030204" pitchFamily="49" charset="0"/>
              </a:rPr>
              <a:t>i</a:t>
            </a:r>
            <a:r>
              <a:rPr lang="en-US" sz="900" b="0">
                <a:solidFill>
                  <a:srgbClr val="000000"/>
                </a:solidFill>
                <a:effectLst/>
                <a:latin typeface="Consolas" panose="020B0609020204030204" pitchFamily="49" charset="0"/>
              </a:rPr>
              <a:t>] == </a:t>
            </a:r>
            <a:r>
              <a:rPr lang="en-US" sz="900" b="0">
                <a:solidFill>
                  <a:srgbClr val="098658"/>
                </a:solidFill>
                <a:effectLst/>
                <a:latin typeface="Consolas" panose="020B0609020204030204" pitchFamily="49" charset="0"/>
              </a:rPr>
              <a:t>0</a:t>
            </a:r>
            <a:r>
              <a:rPr lang="en-US" sz="900" b="0">
                <a:solidFill>
                  <a:srgbClr val="000000"/>
                </a:solidFill>
                <a:effectLst/>
                <a:latin typeface="Consolas" panose="020B0609020204030204" pitchFamily="49" charset="0"/>
              </a:rPr>
              <a:t>:</a:t>
            </a:r>
          </a:p>
          <a:p>
            <a:pPr marL="0" indent="0">
              <a:buNone/>
            </a:pP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continue</a:t>
            </a:r>
            <a:endParaRPr lang="en-US" sz="900" b="0">
              <a:solidFill>
                <a:srgbClr val="000000"/>
              </a:solidFill>
              <a:effectLst/>
              <a:latin typeface="Consolas" panose="020B0609020204030204" pitchFamily="49" charset="0"/>
            </a:endParaRPr>
          </a:p>
          <a:p>
            <a:pPr marL="0" indent="0">
              <a:buNone/>
            </a:pP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store_x</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store_y</a:t>
            </a:r>
            <a:r>
              <a:rPr lang="en-US" sz="900" b="0">
                <a:solidFill>
                  <a:srgbClr val="000000"/>
                </a:solidFill>
                <a:effectLst/>
                <a:latin typeface="Consolas" panose="020B0609020204030204" pitchFamily="49" charset="0"/>
              </a:rPr>
              <a:t> = </a:t>
            </a:r>
            <a:r>
              <a:rPr lang="en-US" sz="900" b="0">
                <a:solidFill>
                  <a:srgbClr val="001080"/>
                </a:solidFill>
                <a:effectLst/>
                <a:latin typeface="Consolas" panose="020B0609020204030204" pitchFamily="49" charset="0"/>
              </a:rPr>
              <a:t>stores</a:t>
            </a:r>
            <a:r>
              <a:rPr lang="en-US" sz="900" b="0">
                <a:solidFill>
                  <a:srgbClr val="000000"/>
                </a:solidFill>
                <a:effectLst/>
                <a:latin typeface="Consolas" panose="020B0609020204030204" pitchFamily="49" charset="0"/>
              </a:rPr>
              <a:t>[</a:t>
            </a:r>
            <a:r>
              <a:rPr lang="en-US" sz="900" b="0" err="1">
                <a:solidFill>
                  <a:srgbClr val="001080"/>
                </a:solidFill>
                <a:effectLst/>
                <a:latin typeface="Consolas" panose="020B0609020204030204" pitchFamily="49" charset="0"/>
              </a:rPr>
              <a:t>i</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distance</a:t>
            </a:r>
            <a:r>
              <a:rPr lang="en-US" sz="900" b="0">
                <a:solidFill>
                  <a:srgbClr val="000000"/>
                </a:solidFill>
                <a:effectLst/>
                <a:latin typeface="Consolas" panose="020B0609020204030204" pitchFamily="49" charset="0"/>
              </a:rPr>
              <a:t> = </a:t>
            </a:r>
            <a:r>
              <a:rPr lang="en-US" sz="900" b="0" err="1">
                <a:solidFill>
                  <a:srgbClr val="795E26"/>
                </a:solidFill>
                <a:effectLst/>
                <a:latin typeface="Consolas" panose="020B0609020204030204" pitchFamily="49" charset="0"/>
              </a:rPr>
              <a:t>dist</a:t>
            </a:r>
            <a:r>
              <a:rPr lang="en-US" sz="900" b="0">
                <a:solidFill>
                  <a:srgbClr val="000000"/>
                </a:solidFill>
                <a:effectLst/>
                <a:latin typeface="Consolas" panose="020B0609020204030204" pitchFamily="49" charset="0"/>
              </a:rPr>
              <a:t>(</a:t>
            </a:r>
            <a:r>
              <a:rPr lang="en-US" sz="900" b="0">
                <a:solidFill>
                  <a:srgbClr val="001080"/>
                </a:solidFill>
                <a:effectLst/>
                <a:latin typeface="Consolas" panose="020B0609020204030204" pitchFamily="49" charset="0"/>
              </a:rPr>
              <a:t>x</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y</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store_x</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store_y</a:t>
            </a:r>
            <a:r>
              <a:rPr lang="en-US" sz="900" b="0">
                <a:solidFill>
                  <a:srgbClr val="000000"/>
                </a:solidFill>
                <a:effectLst/>
                <a:latin typeface="Consolas" panose="020B0609020204030204" pitchFamily="49" charset="0"/>
              </a:rPr>
              <a:t>)</a:t>
            </a:r>
          </a:p>
          <a:p>
            <a:pPr marL="0" indent="0">
              <a:lnSpc>
                <a:spcPct val="100000"/>
              </a:lnSpc>
              <a:spcBef>
                <a:spcPts val="500"/>
              </a:spcBef>
              <a:buNone/>
            </a:pPr>
            <a:endParaRPr lang="en-US" sz="900" b="0">
              <a:solidFill>
                <a:srgbClr val="000000"/>
              </a:solidFill>
              <a:effectLst/>
              <a:latin typeface="Consolas" panose="020B0609020204030204" pitchFamily="49" charset="0"/>
            </a:endParaRPr>
          </a:p>
          <a:p>
            <a:pPr marL="0" indent="0">
              <a:lnSpc>
                <a:spcPct val="100000"/>
              </a:lnSpc>
              <a:spcBef>
                <a:spcPts val="500"/>
              </a:spcBef>
              <a:buNone/>
            </a:pPr>
            <a:r>
              <a:rPr lang="en-US" sz="900" b="0">
                <a:solidFill>
                  <a:srgbClr val="008000"/>
                </a:solidFill>
                <a:effectLst/>
                <a:latin typeface="Consolas" panose="020B0609020204030204" pitchFamily="49" charset="0"/>
              </a:rPr>
              <a:t>        # If a closest store isn't saved, or this store is closer, save its information</a:t>
            </a:r>
            <a:endParaRPr lang="en-US" sz="900" b="0">
              <a:solidFill>
                <a:srgbClr val="000000"/>
              </a:solidFill>
              <a:effectLst/>
              <a:latin typeface="Consolas" panose="020B0609020204030204" pitchFamily="49" charset="0"/>
            </a:endParaRP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AF00DB"/>
                </a:solidFill>
                <a:effectLst/>
                <a:latin typeface="Consolas" panose="020B0609020204030204" pitchFamily="49" charset="0"/>
              </a:rPr>
              <a:t>if</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a:t>
            </a:r>
            <a:r>
              <a:rPr lang="en-US" sz="900" b="0">
                <a:solidFill>
                  <a:srgbClr val="098658"/>
                </a:solidFill>
                <a:effectLst/>
                <a:latin typeface="Consolas" panose="020B0609020204030204" pitchFamily="49" charset="0"/>
              </a:rPr>
              <a:t>1</a:t>
            </a:r>
            <a:r>
              <a:rPr lang="en-US" sz="900" b="0">
                <a:solidFill>
                  <a:srgbClr val="000000"/>
                </a:solidFill>
                <a:effectLst/>
                <a:latin typeface="Consolas" panose="020B0609020204030204" pitchFamily="49" charset="0"/>
              </a:rPr>
              <a:t>] == -</a:t>
            </a:r>
            <a:r>
              <a:rPr lang="en-US" sz="900" b="0">
                <a:solidFill>
                  <a:srgbClr val="098658"/>
                </a:solidFill>
                <a:effectLst/>
                <a:latin typeface="Consolas" panose="020B0609020204030204" pitchFamily="49" charset="0"/>
              </a:rPr>
              <a:t>1</a:t>
            </a:r>
            <a:r>
              <a:rPr lang="en-US" sz="900" b="0">
                <a:solidFill>
                  <a:srgbClr val="000000"/>
                </a:solidFill>
                <a:effectLst/>
                <a:latin typeface="Consolas" panose="020B0609020204030204" pitchFamily="49" charset="0"/>
              </a:rPr>
              <a:t> </a:t>
            </a:r>
            <a:r>
              <a:rPr lang="en-US" sz="900" b="0">
                <a:solidFill>
                  <a:srgbClr val="0000FF"/>
                </a:solidFill>
                <a:effectLst/>
                <a:latin typeface="Consolas" panose="020B0609020204030204" pitchFamily="49" charset="0"/>
              </a:rPr>
              <a:t>or</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distance</a:t>
            </a:r>
            <a:r>
              <a:rPr lang="en-US" sz="900" b="0">
                <a:solidFill>
                  <a:srgbClr val="000000"/>
                </a:solidFill>
                <a:effectLst/>
                <a:latin typeface="Consolas" panose="020B0609020204030204" pitchFamily="49" charset="0"/>
              </a:rPr>
              <a:t> &lt;=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a:t>
            </a:r>
            <a:r>
              <a:rPr lang="en-US" sz="900" b="0">
                <a:solidFill>
                  <a:srgbClr val="098658"/>
                </a:solidFill>
                <a:effectLst/>
                <a:latin typeface="Consolas" panose="020B0609020204030204" pitchFamily="49" charset="0"/>
              </a:rPr>
              <a:t>0</a:t>
            </a:r>
            <a:r>
              <a:rPr lang="en-US" sz="900" b="0">
                <a:solidFill>
                  <a:srgbClr val="000000"/>
                </a:solidFill>
                <a:effectLst/>
                <a:latin typeface="Consolas" panose="020B0609020204030204" pitchFamily="49" charset="0"/>
              </a:rPr>
              <a:t>]:</a:t>
            </a: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 = (</a:t>
            </a:r>
            <a:r>
              <a:rPr lang="en-US" sz="900" b="0">
                <a:solidFill>
                  <a:srgbClr val="001080"/>
                </a:solidFill>
                <a:effectLst/>
                <a:latin typeface="Consolas" panose="020B0609020204030204" pitchFamily="49" charset="0"/>
              </a:rPr>
              <a:t>distance</a:t>
            </a:r>
            <a:r>
              <a:rPr lang="en-US" sz="900" b="0">
                <a:solidFill>
                  <a:srgbClr val="000000"/>
                </a:solidFill>
                <a:effectLst/>
                <a:latin typeface="Consolas" panose="020B0609020204030204" pitchFamily="49" charset="0"/>
              </a:rPr>
              <a:t>, </a:t>
            </a:r>
            <a:r>
              <a:rPr lang="en-US" sz="900" b="0" err="1">
                <a:solidFill>
                  <a:srgbClr val="001080"/>
                </a:solidFill>
                <a:effectLst/>
                <a:latin typeface="Consolas" panose="020B0609020204030204" pitchFamily="49" charset="0"/>
              </a:rPr>
              <a:t>i</a:t>
            </a:r>
            <a:r>
              <a:rPr lang="en-US" sz="900" b="0">
                <a:solidFill>
                  <a:srgbClr val="000000"/>
                </a:solidFill>
                <a:effectLst/>
                <a:latin typeface="Consolas" panose="020B0609020204030204" pitchFamily="49" charset="0"/>
              </a:rPr>
              <a:t>)</a:t>
            </a:r>
          </a:p>
          <a:p>
            <a:pPr marL="0" indent="0">
              <a:lnSpc>
                <a:spcPct val="100000"/>
              </a:lnSpc>
              <a:spcBef>
                <a:spcPts val="500"/>
              </a:spcBef>
              <a:buNone/>
            </a:pPr>
            <a:endParaRPr lang="en-US" sz="900" b="0">
              <a:solidFill>
                <a:srgbClr val="000000"/>
              </a:solidFill>
              <a:effectLst/>
              <a:latin typeface="Consolas" panose="020B0609020204030204" pitchFamily="49" charset="0"/>
            </a:endParaRP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a:solidFill>
                  <a:srgbClr val="008000"/>
                </a:solidFill>
                <a:effectLst/>
                <a:latin typeface="Consolas" panose="020B0609020204030204" pitchFamily="49" charset="0"/>
              </a:rPr>
              <a:t># Create a priority queue based on distances to the nearest stores of each person</a:t>
            </a:r>
            <a:endParaRPr lang="en-US" sz="900" b="0">
              <a:solidFill>
                <a:srgbClr val="000000"/>
              </a:solidFill>
              <a:effectLst/>
              <a:latin typeface="Consolas" panose="020B0609020204030204" pitchFamily="49" charset="0"/>
            </a:endParaRPr>
          </a:p>
          <a:p>
            <a:pPr marL="0" indent="0">
              <a:lnSpc>
                <a:spcPct val="100000"/>
              </a:lnSpc>
              <a:spcBef>
                <a:spcPts val="500"/>
              </a:spcBef>
              <a:buNone/>
            </a:pPr>
            <a:r>
              <a:rPr lang="en-US" sz="900" b="0">
                <a:solidFill>
                  <a:srgbClr val="000000"/>
                </a:solidFill>
                <a:effectLst/>
                <a:latin typeface="Consolas" panose="020B0609020204030204" pitchFamily="49" charset="0"/>
              </a:rPr>
              <a:t>    </a:t>
            </a:r>
            <a:r>
              <a:rPr lang="en-US" sz="900" b="0" err="1">
                <a:solidFill>
                  <a:srgbClr val="795E26"/>
                </a:solidFill>
                <a:effectLst/>
                <a:latin typeface="Consolas" panose="020B0609020204030204" pitchFamily="49" charset="0"/>
              </a:rPr>
              <a:t>heappush</a:t>
            </a:r>
            <a:r>
              <a:rPr lang="en-US" sz="900" b="0">
                <a:solidFill>
                  <a:srgbClr val="000000"/>
                </a:solidFill>
                <a:effectLst/>
                <a:latin typeface="Consolas" panose="020B0609020204030204" pitchFamily="49" charset="0"/>
              </a:rPr>
              <a:t>(</a:t>
            </a:r>
            <a:r>
              <a:rPr lang="en-US" sz="900" b="0">
                <a:solidFill>
                  <a:srgbClr val="001080"/>
                </a:solidFill>
                <a:effectLst/>
                <a:latin typeface="Consolas" panose="020B0609020204030204" pitchFamily="49" charset="0"/>
              </a:rPr>
              <a:t>people</a:t>
            </a:r>
            <a:r>
              <a:rPr lang="en-US" sz="900" b="0">
                <a:solidFill>
                  <a:srgbClr val="000000"/>
                </a:solidFill>
                <a:effectLst/>
                <a:latin typeface="Consolas" panose="020B0609020204030204" pitchFamily="49" charset="0"/>
              </a:rPr>
              <a:t>, </a:t>
            </a:r>
            <a:r>
              <a:rPr lang="en-US" sz="900" b="0">
                <a:solidFill>
                  <a:srgbClr val="001080"/>
                </a:solidFill>
                <a:effectLst/>
                <a:latin typeface="Consolas" panose="020B0609020204030204" pitchFamily="49" charset="0"/>
              </a:rPr>
              <a:t>closest_store</a:t>
            </a:r>
            <a:r>
              <a:rPr lang="en-US" sz="900" b="0">
                <a:solidFill>
                  <a:srgbClr val="000000"/>
                </a:solidFill>
                <a:effectLst/>
                <a:latin typeface="Consolas" panose="020B0609020204030204" pitchFamily="49" charset="0"/>
              </a:rPr>
              <a:t>)</a:t>
            </a:r>
          </a:p>
        </p:txBody>
      </p:sp>
      <p:pic>
        <p:nvPicPr>
          <p:cNvPr id="10" name="Graphic 9" descr="User with solid fill">
            <a:extLst>
              <a:ext uri="{FF2B5EF4-FFF2-40B4-BE49-F238E27FC236}">
                <a16:creationId xmlns:a16="http://schemas.microsoft.com/office/drawing/2014/main" id="{D3EA218A-B7B6-4859-A1C3-61255842A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5282" y="5770817"/>
            <a:ext cx="598766" cy="598766"/>
          </a:xfrm>
          <a:prstGeom prst="rect">
            <a:avLst/>
          </a:prstGeom>
        </p:spPr>
      </p:pic>
      <p:pic>
        <p:nvPicPr>
          <p:cNvPr id="11" name="Graphic 10" descr="User with solid fill">
            <a:extLst>
              <a:ext uri="{FF2B5EF4-FFF2-40B4-BE49-F238E27FC236}">
                <a16:creationId xmlns:a16="http://schemas.microsoft.com/office/drawing/2014/main" id="{4BF76AEE-677B-4ECD-A9FB-67E011B87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2885" y="3726614"/>
            <a:ext cx="598766" cy="598766"/>
          </a:xfrm>
          <a:prstGeom prst="rect">
            <a:avLst/>
          </a:prstGeom>
        </p:spPr>
      </p:pic>
      <p:pic>
        <p:nvPicPr>
          <p:cNvPr id="12" name="Graphic 11" descr="User with solid fill">
            <a:extLst>
              <a:ext uri="{FF2B5EF4-FFF2-40B4-BE49-F238E27FC236}">
                <a16:creationId xmlns:a16="http://schemas.microsoft.com/office/drawing/2014/main" id="{2D480D6C-E13C-4696-BFF3-088F2F49C4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4069" y="4398396"/>
            <a:ext cx="598766" cy="598766"/>
          </a:xfrm>
          <a:prstGeom prst="rect">
            <a:avLst/>
          </a:prstGeom>
        </p:spPr>
      </p:pic>
      <p:pic>
        <p:nvPicPr>
          <p:cNvPr id="13" name="Graphic 12" descr="Store with solid fill">
            <a:extLst>
              <a:ext uri="{FF2B5EF4-FFF2-40B4-BE49-F238E27FC236}">
                <a16:creationId xmlns:a16="http://schemas.microsoft.com/office/drawing/2014/main" id="{21A59E0A-3370-40F9-8579-5170C0C678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24913" y="3010530"/>
            <a:ext cx="807922" cy="807922"/>
          </a:xfrm>
          <a:prstGeom prst="rect">
            <a:avLst/>
          </a:prstGeom>
        </p:spPr>
      </p:pic>
      <p:pic>
        <p:nvPicPr>
          <p:cNvPr id="14" name="Graphic 13" descr="Store with solid fill">
            <a:extLst>
              <a:ext uri="{FF2B5EF4-FFF2-40B4-BE49-F238E27FC236}">
                <a16:creationId xmlns:a16="http://schemas.microsoft.com/office/drawing/2014/main" id="{8AF59BEA-A5C1-4B96-A0B8-18CDC6099E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80873" y="5002269"/>
            <a:ext cx="807922" cy="807922"/>
          </a:xfrm>
          <a:prstGeom prst="rect">
            <a:avLst/>
          </a:prstGeom>
        </p:spPr>
      </p:pic>
      <p:cxnSp>
        <p:nvCxnSpPr>
          <p:cNvPr id="15" name="Straight Arrow Connector 14">
            <a:extLst>
              <a:ext uri="{FF2B5EF4-FFF2-40B4-BE49-F238E27FC236}">
                <a16:creationId xmlns:a16="http://schemas.microsoft.com/office/drawing/2014/main" id="{D1A39970-7C05-4585-AF4B-F37A73A021CD}"/>
              </a:ext>
            </a:extLst>
          </p:cNvPr>
          <p:cNvCxnSpPr>
            <a:cxnSpLocks/>
            <a:stCxn id="11" idx="2"/>
          </p:cNvCxnSpPr>
          <p:nvPr/>
        </p:nvCxnSpPr>
        <p:spPr>
          <a:xfrm>
            <a:off x="9052268" y="4325380"/>
            <a:ext cx="163450" cy="7127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9E1E19-7615-47F0-82E4-B0C4C77A01FB}"/>
              </a:ext>
            </a:extLst>
          </p:cNvPr>
          <p:cNvCxnSpPr>
            <a:cxnSpLocks/>
            <a:stCxn id="12" idx="0"/>
            <a:endCxn id="13" idx="2"/>
          </p:cNvCxnSpPr>
          <p:nvPr/>
        </p:nvCxnSpPr>
        <p:spPr>
          <a:xfrm flipH="1" flipV="1">
            <a:off x="10928874" y="3818452"/>
            <a:ext cx="104578" cy="5799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1D063F7-7E91-4F3E-9C11-32457E1D0278}"/>
              </a:ext>
            </a:extLst>
          </p:cNvPr>
          <p:cNvCxnSpPr>
            <a:cxnSpLocks/>
            <a:stCxn id="10" idx="1"/>
          </p:cNvCxnSpPr>
          <p:nvPr/>
        </p:nvCxnSpPr>
        <p:spPr>
          <a:xfrm flipH="1" flipV="1">
            <a:off x="9624642" y="5665694"/>
            <a:ext cx="900640" cy="4045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5" name="Audio 4">
            <a:hlinkClick r:id="" action="ppaction://media"/>
            <a:extLst>
              <a:ext uri="{FF2B5EF4-FFF2-40B4-BE49-F238E27FC236}">
                <a16:creationId xmlns:a16="http://schemas.microsoft.com/office/drawing/2014/main" id="{3E6B8AA0-517A-4862-BB1D-C1231B132E1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70249092"/>
      </p:ext>
    </p:extLst>
  </p:cSld>
  <p:clrMapOvr>
    <a:masterClrMapping/>
  </p:clrMapOvr>
  <mc:AlternateContent xmlns:mc="http://schemas.openxmlformats.org/markup-compatibility/2006">
    <mc:Choice xmlns:p14="http://schemas.microsoft.com/office/powerpoint/2010/main" Requires="p14">
      <p:transition spd="slow" p14:dur="2000" advTm="42757"/>
    </mc:Choice>
    <mc:Fallback>
      <p:transition spd="slow" advTm="42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14" end="1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5"/>
                </p:tgtEl>
              </p:cMediaNode>
            </p:audio>
          </p:childTnLst>
        </p:cTn>
      </p:par>
    </p:tnLst>
    <p:bldLst>
      <p:bldP spid="8" grpId="0" uiExpand="1" build="allAtOnce"/>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4.5|6.1|3.4|2.6|5|0.7"/>
</p:tagLst>
</file>

<file path=ppt/tags/tag2.xml><?xml version="1.0" encoding="utf-8"?>
<p:tagLst xmlns:a="http://schemas.openxmlformats.org/drawingml/2006/main" xmlns:r="http://schemas.openxmlformats.org/officeDocument/2006/relationships" xmlns:p="http://schemas.openxmlformats.org/presentationml/2006/main">
  <p:tag name="TIMING" val="|2.4|0.8|5.8|4.7|8.9"/>
</p:tagLst>
</file>

<file path=ppt/tags/tag3.xml><?xml version="1.0" encoding="utf-8"?>
<p:tagLst xmlns:a="http://schemas.openxmlformats.org/drawingml/2006/main" xmlns:r="http://schemas.openxmlformats.org/officeDocument/2006/relationships" xmlns:p="http://schemas.openxmlformats.org/presentationml/2006/main">
  <p:tag name="TIMING" val="|3.5|0.3|3.6|3|0.5|0.8|3.3|2.5"/>
</p:tagLst>
</file>

<file path=ppt/tags/tag4.xml><?xml version="1.0" encoding="utf-8"?>
<p:tagLst xmlns:a="http://schemas.openxmlformats.org/drawingml/2006/main" xmlns:r="http://schemas.openxmlformats.org/officeDocument/2006/relationships" xmlns:p="http://schemas.openxmlformats.org/presentationml/2006/main">
  <p:tag name="TIMING" val="|8.7|0.3|2.5|5.6|7.4|7"/>
</p:tagLst>
</file>

<file path=ppt/tags/tag5.xml><?xml version="1.0" encoding="utf-8"?>
<p:tagLst xmlns:a="http://schemas.openxmlformats.org/drawingml/2006/main" xmlns:r="http://schemas.openxmlformats.org/officeDocument/2006/relationships" xmlns:p="http://schemas.openxmlformats.org/presentationml/2006/main">
  <p:tag name="TIMING" val="|4.2|2.3|4.9|6.4|3.5|0.7|19.9|3.6|7|5.3"/>
</p:tagLst>
</file>

<file path=ppt/tags/tag6.xml><?xml version="1.0" encoding="utf-8"?>
<p:tagLst xmlns:a="http://schemas.openxmlformats.org/drawingml/2006/main" xmlns:r="http://schemas.openxmlformats.org/officeDocument/2006/relationships" xmlns:p="http://schemas.openxmlformats.org/presentationml/2006/main">
  <p:tag name="TIMING" val="|3.4|3.9|5.9|3.2|7.1|4.8|3.6|8"/>
</p:tagLst>
</file>

<file path=ppt/tags/tag7.xml><?xml version="1.0" encoding="utf-8"?>
<p:tagLst xmlns:a="http://schemas.openxmlformats.org/drawingml/2006/main" xmlns:r="http://schemas.openxmlformats.org/officeDocument/2006/relationships" xmlns:p="http://schemas.openxmlformats.org/presentationml/2006/main">
  <p:tag name="TIMING" val="|8.1|9.1|10.5"/>
</p:tagLst>
</file>

<file path=ppt/tags/tag8.xml><?xml version="1.0" encoding="utf-8"?>
<p:tagLst xmlns:a="http://schemas.openxmlformats.org/drawingml/2006/main" xmlns:r="http://schemas.openxmlformats.org/officeDocument/2006/relationships" xmlns:p="http://schemas.openxmlformats.org/presentationml/2006/main">
  <p:tag name="TIMING" val="|8.1|9.1|1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51E290A8A7BB84095A14A79D6F90A9E" ma:contentTypeVersion="14" ma:contentTypeDescription="Create a new document." ma:contentTypeScope="" ma:versionID="47fc00ed7020de24570fa82e0887d737">
  <xsd:schema xmlns:xsd="http://www.w3.org/2001/XMLSchema" xmlns:xs="http://www.w3.org/2001/XMLSchema" xmlns:p="http://schemas.microsoft.com/office/2006/metadata/properties" xmlns:ns3="d04c860b-c28d-42fc-8c47-51a8fad9e939" xmlns:ns4="e18efb4e-e6f2-4b37-b21e-74b810764c57" targetNamespace="http://schemas.microsoft.com/office/2006/metadata/properties" ma:root="true" ma:fieldsID="c116e8e15a069568a8dec638a4aab38c" ns3:_="" ns4:_="">
    <xsd:import namespace="d04c860b-c28d-42fc-8c47-51a8fad9e939"/>
    <xsd:import namespace="e18efb4e-e6f2-4b37-b21e-74b810764c5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4c860b-c28d-42fc-8c47-51a8fad9e93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8efb4e-e6f2-4b37-b21e-74b810764c5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F0FDF9-F511-4E8B-85EE-7F9E5835CE00}">
  <ds:schemaRefs>
    <ds:schemaRef ds:uri="http://purl.org/dc/elements/1.1/"/>
    <ds:schemaRef ds:uri="http://purl.org/dc/term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http://www.w3.org/XML/1998/namespace"/>
    <ds:schemaRef ds:uri="http://schemas.microsoft.com/office/infopath/2007/PartnerControls"/>
    <ds:schemaRef ds:uri="e18efb4e-e6f2-4b37-b21e-74b810764c57"/>
    <ds:schemaRef ds:uri="d04c860b-c28d-42fc-8c47-51a8fad9e939"/>
  </ds:schemaRefs>
</ds:datastoreItem>
</file>

<file path=customXml/itemProps2.xml><?xml version="1.0" encoding="utf-8"?>
<ds:datastoreItem xmlns:ds="http://schemas.openxmlformats.org/officeDocument/2006/customXml" ds:itemID="{4C919E11-B20C-4EFA-BD6E-265680D063C4}">
  <ds:schemaRefs>
    <ds:schemaRef ds:uri="d04c860b-c28d-42fc-8c47-51a8fad9e939"/>
    <ds:schemaRef ds:uri="e18efb4e-e6f2-4b37-b21e-74b810764c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FED07BD-78FF-46CF-87EB-8516687B7B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TotalTime>
  <Words>1575</Words>
  <Application>Microsoft Office PowerPoint</Application>
  <PresentationFormat>Widescreen</PresentationFormat>
  <Paragraphs>163</Paragraphs>
  <Slides>13</Slides>
  <Notes>4</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Consolas</vt:lpstr>
      <vt:lpstr>Office Theme</vt:lpstr>
      <vt:lpstr>Merch Madness</vt:lpstr>
      <vt:lpstr>Merch Madness</vt:lpstr>
      <vt:lpstr>Input</vt:lpstr>
      <vt:lpstr>Output</vt:lpstr>
      <vt:lpstr>Sample </vt:lpstr>
      <vt:lpstr>Solution Overview</vt:lpstr>
      <vt:lpstr>Locating Stores</vt:lpstr>
      <vt:lpstr>Mapping Stores</vt:lpstr>
      <vt:lpstr>Locating People</vt:lpstr>
      <vt:lpstr>Allocating People</vt:lpstr>
      <vt:lpstr>Combined Solution</vt:lpstr>
      <vt:lpstr>Optimizations</vt:lpstr>
      <vt:lpstr>Final Time Complexity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Dupont, Nathan</dc:creator>
  <cp:lastModifiedBy>Dupont, Nathan</cp:lastModifiedBy>
  <cp:revision>7</cp:revision>
  <dcterms:created xsi:type="dcterms:W3CDTF">2022-05-13T03:35:57Z</dcterms:created>
  <dcterms:modified xsi:type="dcterms:W3CDTF">2022-05-13T17:38:19Z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0x010100751E290A8A7BB84095A14A79D6F90A9E</vt:lpwstr>
  </property>
</Properties>
</file>